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sldIdLst>
    <p:sldId id="256" r:id="rId2"/>
    <p:sldId id="303" r:id="rId3"/>
    <p:sldId id="305" r:id="rId4"/>
    <p:sldId id="307" r:id="rId5"/>
    <p:sldId id="257" r:id="rId6"/>
    <p:sldId id="262" r:id="rId7"/>
    <p:sldId id="264" r:id="rId8"/>
    <p:sldId id="310" r:id="rId9"/>
    <p:sldId id="277" r:id="rId10"/>
    <p:sldId id="270" r:id="rId11"/>
    <p:sldId id="280" r:id="rId12"/>
    <p:sldId id="282" r:id="rId13"/>
    <p:sldId id="300" r:id="rId14"/>
    <p:sldId id="291" r:id="rId15"/>
    <p:sldId id="289" r:id="rId16"/>
    <p:sldId id="306" r:id="rId17"/>
    <p:sldId id="27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Witt Hansen" initials="RWH" lastIdx="1" clrIdx="0">
    <p:extLst>
      <p:ext uri="{19B8F6BF-5375-455C-9EA6-DF929625EA0E}">
        <p15:presenceInfo xmlns:p15="http://schemas.microsoft.com/office/powerpoint/2012/main" userId="b6c66720ce54ba8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42" autoAdjust="0"/>
    <p:restoredTop sz="94660"/>
  </p:normalViewPr>
  <p:slideViewPr>
    <p:cSldViewPr snapToGrid="0">
      <p:cViewPr varScale="1">
        <p:scale>
          <a:sx n="116" d="100"/>
          <a:sy n="116" d="100"/>
        </p:scale>
        <p:origin x="102"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en-US" dirty="0"/>
          </a:p>
        </p:txBody>
      </p:sp>
      <p:sp>
        <p:nvSpPr>
          <p:cNvPr id="4" name="Date Placeholder 3"/>
          <p:cNvSpPr>
            <a:spLocks noGrp="1"/>
          </p:cNvSpPr>
          <p:nvPr>
            <p:ph type="dt" sz="half" idx="10"/>
          </p:nvPr>
        </p:nvSpPr>
        <p:spPr/>
        <p:txBody>
          <a:bodyPr/>
          <a:lstStyle/>
          <a:p>
            <a:fld id="{8DEA2CF1-0EB2-4673-802D-3371233E4A77}" type="datetime2">
              <a:rPr lang="en-US" smtClean="0"/>
              <a:t>Thursday, March 25, 2021</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‹nr.›</a:t>
            </a:fld>
            <a:endParaRPr lang="en-US" dirty="0"/>
          </a:p>
        </p:txBody>
      </p:sp>
    </p:spTree>
    <p:extLst>
      <p:ext uri="{BB962C8B-B14F-4D97-AF65-F5344CB8AC3E}">
        <p14:creationId xmlns:p14="http://schemas.microsoft.com/office/powerpoint/2010/main" val="63810358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Vertical Text Placeholder 2"/>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8DEA2CF1-0EB2-4673-802D-3371233E4A77}" type="datetime2">
              <a:rPr lang="en-US" smtClean="0"/>
              <a:t>Thursday, March 25, 2021</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‹nr.›</a:t>
            </a:fld>
            <a:endParaRPr lang="en-US" dirty="0"/>
          </a:p>
        </p:txBody>
      </p:sp>
    </p:spTree>
    <p:extLst>
      <p:ext uri="{BB962C8B-B14F-4D97-AF65-F5344CB8AC3E}">
        <p14:creationId xmlns:p14="http://schemas.microsoft.com/office/powerpoint/2010/main" val="195300898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a-DK"/>
              <a:t>Klik for at redigere titeltypografien i masteren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8DEA2CF1-0EB2-4673-802D-3371233E4A77}" type="datetime2">
              <a:rPr lang="en-US" smtClean="0"/>
              <a:t>Thursday, March 25, 2021</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‹nr.›</a:t>
            </a:fld>
            <a:endParaRPr lang="en-US" dirty="0"/>
          </a:p>
        </p:txBody>
      </p:sp>
    </p:spTree>
    <p:extLst>
      <p:ext uri="{BB962C8B-B14F-4D97-AF65-F5344CB8AC3E}">
        <p14:creationId xmlns:p14="http://schemas.microsoft.com/office/powerpoint/2010/main" val="309515069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Content Placeholder 2"/>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8DEA2CF1-0EB2-4673-802D-3371233E4A77}" type="datetime2">
              <a:rPr lang="en-US" smtClean="0"/>
              <a:t>Thursday, March 25, 2021</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‹nr.›</a:t>
            </a:fld>
            <a:endParaRPr lang="en-US" dirty="0"/>
          </a:p>
        </p:txBody>
      </p:sp>
    </p:spTree>
    <p:extLst>
      <p:ext uri="{BB962C8B-B14F-4D97-AF65-F5344CB8AC3E}">
        <p14:creationId xmlns:p14="http://schemas.microsoft.com/office/powerpoint/2010/main" val="324694792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8DEA2CF1-0EB2-4673-802D-3371233E4A77}" type="datetime2">
              <a:rPr lang="en-US" smtClean="0"/>
              <a:t>Thursday, March 25, 2021</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pPr/>
              <a:t>‹nr.›</a:t>
            </a:fld>
            <a:endParaRPr lang="en-US" dirty="0"/>
          </a:p>
        </p:txBody>
      </p:sp>
    </p:spTree>
    <p:extLst>
      <p:ext uri="{BB962C8B-B14F-4D97-AF65-F5344CB8AC3E}">
        <p14:creationId xmlns:p14="http://schemas.microsoft.com/office/powerpoint/2010/main" val="260981878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Date Placeholder 4"/>
          <p:cNvSpPr>
            <a:spLocks noGrp="1"/>
          </p:cNvSpPr>
          <p:nvPr>
            <p:ph type="dt" sz="half" idx="10"/>
          </p:nvPr>
        </p:nvSpPr>
        <p:spPr/>
        <p:txBody>
          <a:bodyPr/>
          <a:lstStyle/>
          <a:p>
            <a:fld id="{8DEA2CF1-0EB2-4673-802D-3371233E4A77}" type="datetime2">
              <a:rPr lang="en-US" smtClean="0"/>
              <a:t>Thursday, March 25, 2021</a:t>
            </a:fld>
            <a:endParaRPr lang="en-US" dirty="0"/>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7" name="Slide Number Placeholder 6"/>
          <p:cNvSpPr>
            <a:spLocks noGrp="1"/>
          </p:cNvSpPr>
          <p:nvPr>
            <p:ph type="sldNum" sz="quarter" idx="12"/>
          </p:nvPr>
        </p:nvSpPr>
        <p:spPr/>
        <p:txBody>
          <a:bodyPr/>
          <a:lstStyle/>
          <a:p>
            <a:fld id="{1621B6DD-29C1-4FEA-923F-71EA1347694C}" type="slidenum">
              <a:rPr lang="en-US" smtClean="0"/>
              <a:pPr/>
              <a:t>‹nr.›</a:t>
            </a:fld>
            <a:endParaRPr lang="en-US" dirty="0"/>
          </a:p>
        </p:txBody>
      </p:sp>
    </p:spTree>
    <p:extLst>
      <p:ext uri="{BB962C8B-B14F-4D97-AF65-F5344CB8AC3E}">
        <p14:creationId xmlns:p14="http://schemas.microsoft.com/office/powerpoint/2010/main" val="3629660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a-DK"/>
              <a:t>Klik for at redigere titeltypografien i masteren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Content Placeholder 3"/>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Content Placeholder 5"/>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7" name="Date Placeholder 6"/>
          <p:cNvSpPr>
            <a:spLocks noGrp="1"/>
          </p:cNvSpPr>
          <p:nvPr>
            <p:ph type="dt" sz="half" idx="10"/>
          </p:nvPr>
        </p:nvSpPr>
        <p:spPr/>
        <p:txBody>
          <a:bodyPr/>
          <a:lstStyle/>
          <a:p>
            <a:fld id="{8DEA2CF1-0EB2-4673-802D-3371233E4A77}" type="datetime2">
              <a:rPr lang="en-US" smtClean="0"/>
              <a:t>Thursday, March 25, 2021</a:t>
            </a:fld>
            <a:endParaRPr lang="en-US" dirty="0"/>
          </a:p>
        </p:txBody>
      </p:sp>
      <p:sp>
        <p:nvSpPr>
          <p:cNvPr id="8" name="Footer Placeholder 7"/>
          <p:cNvSpPr>
            <a:spLocks noGrp="1"/>
          </p:cNvSpPr>
          <p:nvPr>
            <p:ph type="ftr" sz="quarter" idx="11"/>
          </p:nvPr>
        </p:nvSpPr>
        <p:spPr/>
        <p:txBody>
          <a:bodyPr/>
          <a:lstStyle/>
          <a:p>
            <a:pPr algn="l"/>
            <a:r>
              <a:rPr lang="en-US"/>
              <a:t>Sample Footer Text</a:t>
            </a:r>
            <a:endParaRPr lang="en-US" dirty="0"/>
          </a:p>
        </p:txBody>
      </p:sp>
      <p:sp>
        <p:nvSpPr>
          <p:cNvPr id="9" name="Slide Number Placeholder 8"/>
          <p:cNvSpPr>
            <a:spLocks noGrp="1"/>
          </p:cNvSpPr>
          <p:nvPr>
            <p:ph type="sldNum" sz="quarter" idx="12"/>
          </p:nvPr>
        </p:nvSpPr>
        <p:spPr/>
        <p:txBody>
          <a:bodyPr/>
          <a:lstStyle/>
          <a:p>
            <a:fld id="{1621B6DD-29C1-4FEA-923F-71EA1347694C}" type="slidenum">
              <a:rPr lang="en-US" smtClean="0"/>
              <a:pPr/>
              <a:t>‹nr.›</a:t>
            </a:fld>
            <a:endParaRPr lang="en-US" dirty="0"/>
          </a:p>
        </p:txBody>
      </p:sp>
    </p:spTree>
    <p:extLst>
      <p:ext uri="{BB962C8B-B14F-4D97-AF65-F5344CB8AC3E}">
        <p14:creationId xmlns:p14="http://schemas.microsoft.com/office/powerpoint/2010/main" val="256477268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Date Placeholder 2"/>
          <p:cNvSpPr>
            <a:spLocks noGrp="1"/>
          </p:cNvSpPr>
          <p:nvPr>
            <p:ph type="dt" sz="half" idx="10"/>
          </p:nvPr>
        </p:nvSpPr>
        <p:spPr/>
        <p:txBody>
          <a:bodyPr/>
          <a:lstStyle/>
          <a:p>
            <a:fld id="{8DEA2CF1-0EB2-4673-802D-3371233E4A77}" type="datetime2">
              <a:rPr lang="en-US" smtClean="0"/>
              <a:t>Thursday, March 25, 2021</a:t>
            </a:fld>
            <a:endParaRPr lang="en-US" dirty="0"/>
          </a:p>
        </p:txBody>
      </p:sp>
      <p:sp>
        <p:nvSpPr>
          <p:cNvPr id="4" name="Footer Placeholder 3"/>
          <p:cNvSpPr>
            <a:spLocks noGrp="1"/>
          </p:cNvSpPr>
          <p:nvPr>
            <p:ph type="ftr" sz="quarter" idx="11"/>
          </p:nvPr>
        </p:nvSpPr>
        <p:spPr/>
        <p:txBody>
          <a:bodyPr/>
          <a:lstStyle/>
          <a:p>
            <a:pPr algn="l"/>
            <a:r>
              <a:rPr lang="en-US"/>
              <a:t>Sample Footer Text</a:t>
            </a:r>
            <a:endParaRPr lang="en-US" dirty="0"/>
          </a:p>
        </p:txBody>
      </p:sp>
      <p:sp>
        <p:nvSpPr>
          <p:cNvPr id="5" name="Slide Number Placeholder 4"/>
          <p:cNvSpPr>
            <a:spLocks noGrp="1"/>
          </p:cNvSpPr>
          <p:nvPr>
            <p:ph type="sldNum" sz="quarter" idx="12"/>
          </p:nvPr>
        </p:nvSpPr>
        <p:spPr/>
        <p:txBody>
          <a:bodyPr/>
          <a:lstStyle/>
          <a:p>
            <a:fld id="{1621B6DD-29C1-4FEA-923F-71EA1347694C}" type="slidenum">
              <a:rPr lang="en-US" smtClean="0"/>
              <a:pPr/>
              <a:t>‹nr.›</a:t>
            </a:fld>
            <a:endParaRPr lang="en-US" dirty="0"/>
          </a:p>
        </p:txBody>
      </p:sp>
    </p:spTree>
    <p:extLst>
      <p:ext uri="{BB962C8B-B14F-4D97-AF65-F5344CB8AC3E}">
        <p14:creationId xmlns:p14="http://schemas.microsoft.com/office/powerpoint/2010/main" val="11907951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EA2CF1-0EB2-4673-802D-3371233E4A77}" type="datetime2">
              <a:rPr lang="en-US" smtClean="0"/>
              <a:t>Thursday, March 25, 2021</a:t>
            </a:fld>
            <a:endParaRPr lang="en-US" dirty="0"/>
          </a:p>
        </p:txBody>
      </p:sp>
      <p:sp>
        <p:nvSpPr>
          <p:cNvPr id="3" name="Footer Placeholder 2"/>
          <p:cNvSpPr>
            <a:spLocks noGrp="1"/>
          </p:cNvSpPr>
          <p:nvPr>
            <p:ph type="ftr" sz="quarter" idx="11"/>
          </p:nvPr>
        </p:nvSpPr>
        <p:spPr/>
        <p:txBody>
          <a:bodyPr/>
          <a:lstStyle/>
          <a:p>
            <a:pPr algn="l"/>
            <a:r>
              <a:rPr lang="en-US"/>
              <a:t>Sample Footer Text</a:t>
            </a:r>
            <a:endParaRPr lang="en-US" dirty="0"/>
          </a:p>
        </p:txBody>
      </p:sp>
      <p:sp>
        <p:nvSpPr>
          <p:cNvPr id="4" name="Slide Number Placeholder 3"/>
          <p:cNvSpPr>
            <a:spLocks noGrp="1"/>
          </p:cNvSpPr>
          <p:nvPr>
            <p:ph type="sldNum" sz="quarter" idx="12"/>
          </p:nvPr>
        </p:nvSpPr>
        <p:spPr/>
        <p:txBody>
          <a:bodyPr/>
          <a:lstStyle/>
          <a:p>
            <a:fld id="{1621B6DD-29C1-4FEA-923F-71EA1347694C}" type="slidenum">
              <a:rPr lang="en-US" smtClean="0"/>
              <a:pPr/>
              <a:t>‹nr.›</a:t>
            </a:fld>
            <a:endParaRPr lang="en-US" dirty="0"/>
          </a:p>
        </p:txBody>
      </p:sp>
    </p:spTree>
    <p:extLst>
      <p:ext uri="{BB962C8B-B14F-4D97-AF65-F5344CB8AC3E}">
        <p14:creationId xmlns:p14="http://schemas.microsoft.com/office/powerpoint/2010/main" val="210119732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8DEA2CF1-0EB2-4673-802D-3371233E4A77}" type="datetime2">
              <a:rPr lang="en-US" smtClean="0"/>
              <a:t>Thursday, March 25, 2021</a:t>
            </a:fld>
            <a:endParaRPr lang="en-US" dirty="0"/>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7" name="Slide Number Placeholder 6"/>
          <p:cNvSpPr>
            <a:spLocks noGrp="1"/>
          </p:cNvSpPr>
          <p:nvPr>
            <p:ph type="sldNum" sz="quarter" idx="12"/>
          </p:nvPr>
        </p:nvSpPr>
        <p:spPr/>
        <p:txBody>
          <a:bodyPr/>
          <a:lstStyle/>
          <a:p>
            <a:fld id="{1621B6DD-29C1-4FEA-923F-71EA1347694C}" type="slidenum">
              <a:rPr lang="en-US" smtClean="0"/>
              <a:pPr/>
              <a:t>‹nr.›</a:t>
            </a:fld>
            <a:endParaRPr lang="en-US" dirty="0"/>
          </a:p>
        </p:txBody>
      </p:sp>
    </p:spTree>
    <p:extLst>
      <p:ext uri="{BB962C8B-B14F-4D97-AF65-F5344CB8AC3E}">
        <p14:creationId xmlns:p14="http://schemas.microsoft.com/office/powerpoint/2010/main" val="275631100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a:t>Klik på ikonet for at tilføje et billede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8DEA2CF1-0EB2-4673-802D-3371233E4A77}" type="datetime2">
              <a:rPr lang="en-US" smtClean="0"/>
              <a:t>Thursday, March 25, 2021</a:t>
            </a:fld>
            <a:endParaRPr lang="en-US" dirty="0"/>
          </a:p>
        </p:txBody>
      </p:sp>
      <p:sp>
        <p:nvSpPr>
          <p:cNvPr id="6" name="Footer Placeholder 5"/>
          <p:cNvSpPr>
            <a:spLocks noGrp="1"/>
          </p:cNvSpPr>
          <p:nvPr>
            <p:ph type="ftr" sz="quarter" idx="11"/>
          </p:nvPr>
        </p:nvSpPr>
        <p:spPr/>
        <p:txBody>
          <a:bodyPr/>
          <a:lstStyle/>
          <a:p>
            <a:pPr algn="l"/>
            <a:r>
              <a:rPr lang="en-US"/>
              <a:t>Sample Footer Text</a:t>
            </a:r>
            <a:endParaRPr lang="en-US" dirty="0"/>
          </a:p>
        </p:txBody>
      </p:sp>
      <p:sp>
        <p:nvSpPr>
          <p:cNvPr id="7" name="Slide Number Placeholder 6"/>
          <p:cNvSpPr>
            <a:spLocks noGrp="1"/>
          </p:cNvSpPr>
          <p:nvPr>
            <p:ph type="sldNum" sz="quarter" idx="12"/>
          </p:nvPr>
        </p:nvSpPr>
        <p:spPr/>
        <p:txBody>
          <a:bodyPr/>
          <a:lstStyle/>
          <a:p>
            <a:fld id="{1621B6DD-29C1-4FEA-923F-71EA1347694C}" type="slidenum">
              <a:rPr lang="en-US" smtClean="0"/>
              <a:pPr/>
              <a:t>‹nr.›</a:t>
            </a:fld>
            <a:endParaRPr lang="en-US" dirty="0"/>
          </a:p>
        </p:txBody>
      </p:sp>
    </p:spTree>
    <p:extLst>
      <p:ext uri="{BB962C8B-B14F-4D97-AF65-F5344CB8AC3E}">
        <p14:creationId xmlns:p14="http://schemas.microsoft.com/office/powerpoint/2010/main" val="47504459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A2CF1-0EB2-4673-802D-3371233E4A77}" type="datetime2">
              <a:rPr lang="en-US" smtClean="0"/>
              <a:t>Thursday, March 25, 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21B6DD-29C1-4FEA-923F-71EA1347694C}" type="slidenum">
              <a:rPr lang="en-US" smtClean="0"/>
              <a:pPr/>
              <a:t>‹nr.›</a:t>
            </a:fld>
            <a:endParaRPr lang="en-US" dirty="0"/>
          </a:p>
        </p:txBody>
      </p:sp>
    </p:spTree>
    <p:extLst>
      <p:ext uri="{BB962C8B-B14F-4D97-AF65-F5344CB8AC3E}">
        <p14:creationId xmlns:p14="http://schemas.microsoft.com/office/powerpoint/2010/main" val="64471516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 descr="3D-sort/rød-kube illustration">
            <a:extLst>
              <a:ext uri="{FF2B5EF4-FFF2-40B4-BE49-F238E27FC236}">
                <a16:creationId xmlns:a16="http://schemas.microsoft.com/office/drawing/2014/main" id="{D4E93CFC-6DB6-4142-BE59-763EE88C3240}"/>
              </a:ext>
            </a:extLst>
          </p:cNvPr>
          <p:cNvPicPr>
            <a:picLocks noChangeAspect="1"/>
          </p:cNvPicPr>
          <p:nvPr/>
        </p:nvPicPr>
        <p:blipFill rotWithShape="1">
          <a:blip r:embed="rId2"/>
          <a:srcRect l="718" r="30336" b="9090"/>
          <a:stretch/>
        </p:blipFill>
        <p:spPr>
          <a:xfrm>
            <a:off x="3523488" y="10"/>
            <a:ext cx="8668512" cy="6857990"/>
          </a:xfrm>
          <a:prstGeom prst="rect">
            <a:avLst/>
          </a:prstGeom>
        </p:spPr>
      </p:pic>
      <p:sp>
        <p:nvSpPr>
          <p:cNvPr id="40" name="Rectangle 3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D4F54CC5-7B8E-46B1-A19A-E2D1696C741A}"/>
              </a:ext>
            </a:extLst>
          </p:cNvPr>
          <p:cNvSpPr>
            <a:spLocks noGrp="1"/>
          </p:cNvSpPr>
          <p:nvPr>
            <p:ph type="ctrTitle"/>
          </p:nvPr>
        </p:nvSpPr>
        <p:spPr>
          <a:xfrm>
            <a:off x="477981" y="1122363"/>
            <a:ext cx="4151684" cy="3204134"/>
          </a:xfrm>
          <a:effectLst>
            <a:outerShdw blurRad="50800" dist="38100" dir="2700000" algn="tl" rotWithShape="0">
              <a:prstClr val="black">
                <a:alpha val="40000"/>
              </a:prstClr>
            </a:outerShdw>
          </a:effectLst>
        </p:spPr>
        <p:txBody>
          <a:bodyPr anchor="b">
            <a:normAutofit fontScale="90000"/>
          </a:bodyPr>
          <a:lstStyle/>
          <a:p>
            <a:pPr algn="l"/>
            <a:r>
              <a:rPr lang="da-DK" sz="4100" b="1" dirty="0"/>
              <a:t>For Mad ‘For 'resten.</a:t>
            </a:r>
            <a:br>
              <a:rPr lang="da-DK" sz="4100" b="1" dirty="0"/>
            </a:br>
            <a:r>
              <a:rPr lang="da-DK" sz="4100" b="1" dirty="0"/>
              <a:t>Hjemmesiden</a:t>
            </a:r>
            <a:br>
              <a:rPr lang="da-DK" sz="4100" b="1" dirty="0"/>
            </a:br>
            <a:r>
              <a:rPr lang="da-DK" sz="4100" b="1" dirty="0"/>
              <a:t>der giver et bud på hvordan du kan gøre en forskel.</a:t>
            </a:r>
          </a:p>
        </p:txBody>
      </p:sp>
      <p:sp>
        <p:nvSpPr>
          <p:cNvPr id="3" name="Undertitel 2">
            <a:extLst>
              <a:ext uri="{FF2B5EF4-FFF2-40B4-BE49-F238E27FC236}">
                <a16:creationId xmlns:a16="http://schemas.microsoft.com/office/drawing/2014/main" id="{F5794C53-0941-433F-8641-7BF5F3C86066}"/>
              </a:ext>
            </a:extLst>
          </p:cNvPr>
          <p:cNvSpPr>
            <a:spLocks noGrp="1"/>
          </p:cNvSpPr>
          <p:nvPr>
            <p:ph type="subTitle" idx="1"/>
          </p:nvPr>
        </p:nvSpPr>
        <p:spPr>
          <a:xfrm>
            <a:off x="477980" y="4872922"/>
            <a:ext cx="4023359" cy="1208141"/>
          </a:xfrm>
          <a:effectLst>
            <a:outerShdw blurRad="50800" dist="38100" dir="2700000" algn="tl" rotWithShape="0">
              <a:prstClr val="black">
                <a:alpha val="40000"/>
              </a:prstClr>
            </a:outerShdw>
          </a:effectLst>
        </p:spPr>
        <p:txBody>
          <a:bodyPr>
            <a:normAutofit/>
          </a:bodyPr>
          <a:lstStyle/>
          <a:p>
            <a:pPr algn="l"/>
            <a:r>
              <a:rPr lang="da-DK" sz="2000" b="1" dirty="0">
                <a:latin typeface="+mj-lt"/>
              </a:rPr>
              <a:t>Til forbrugeren.</a:t>
            </a:r>
          </a:p>
          <a:p>
            <a:pPr algn="l"/>
            <a:r>
              <a:rPr lang="da-DK" sz="2000" b="1" dirty="0">
                <a:latin typeface="+mj-lt"/>
              </a:rPr>
              <a:t>Til Virksomheden.</a:t>
            </a:r>
          </a:p>
          <a:p>
            <a:pPr algn="l"/>
            <a:r>
              <a:rPr lang="da-DK" sz="2000" b="1" dirty="0">
                <a:latin typeface="+mj-lt"/>
              </a:rPr>
              <a:t>Til Organisationen.</a:t>
            </a:r>
          </a:p>
        </p:txBody>
      </p:sp>
      <p:sp>
        <p:nvSpPr>
          <p:cNvPr id="42" name="Rectangle 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7959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3E5D5D4-C2F9-4432-9EA8-29E74B535FCC}"/>
              </a:ext>
            </a:extLst>
          </p:cNvPr>
          <p:cNvSpPr>
            <a:spLocks noGrp="1"/>
          </p:cNvSpPr>
          <p:nvPr>
            <p:ph type="title"/>
          </p:nvPr>
        </p:nvSpPr>
        <p:spPr>
          <a:xfrm>
            <a:off x="289807" y="574988"/>
            <a:ext cx="5806193" cy="4882229"/>
          </a:xfrm>
        </p:spPr>
        <p:txBody>
          <a:bodyPr anchor="t">
            <a:normAutofit/>
          </a:bodyPr>
          <a:lstStyle/>
          <a:p>
            <a:r>
              <a:rPr lang="da-DK" b="1" dirty="0"/>
              <a:t>For Mad 'resten.</a:t>
            </a:r>
            <a:br>
              <a:rPr lang="da-DK" b="1" dirty="0"/>
            </a:br>
            <a:br>
              <a:rPr lang="da-DK" sz="2400" b="1" dirty="0"/>
            </a:br>
            <a:r>
              <a:rPr lang="da-DK" sz="2400" dirty="0"/>
              <a:t>Dette var en lille gennemgang af vores ideer til Hjemmesiden.</a:t>
            </a:r>
            <a:br>
              <a:rPr lang="da-DK" sz="2400" dirty="0"/>
            </a:br>
            <a:br>
              <a:rPr lang="da-DK" sz="2400" dirty="0"/>
            </a:br>
            <a:r>
              <a:rPr lang="da-DK" sz="2400" dirty="0"/>
              <a:t>Vi stiler ikke mod et bestemt segment af befolkningen da Vi skal have alle med. </a:t>
            </a:r>
            <a:br>
              <a:rPr lang="da-DK" sz="2400" dirty="0"/>
            </a:br>
            <a:r>
              <a:rPr lang="da-DK" sz="2400" dirty="0"/>
              <a:t>I deres tempo og ikke kun de resurse stærke politiske korrekte Spelt Boller.</a:t>
            </a:r>
            <a:br>
              <a:rPr lang="da-DK" sz="2400" dirty="0"/>
            </a:br>
            <a:br>
              <a:rPr lang="da-DK" sz="2400" dirty="0"/>
            </a:br>
            <a:r>
              <a:rPr lang="da-DK" sz="2400" dirty="0"/>
              <a:t>Velkommen til!!!</a:t>
            </a:r>
            <a:br>
              <a:rPr lang="da-DK" sz="2400" dirty="0"/>
            </a:br>
            <a:br>
              <a:rPr lang="da-DK" sz="2400" dirty="0"/>
            </a:br>
            <a:endParaRPr lang="da-DK" sz="2400" dirty="0"/>
          </a:p>
        </p:txBody>
      </p:sp>
      <p:sp>
        <p:nvSpPr>
          <p:cNvPr id="3" name="Pladsholder til indhold 2">
            <a:extLst>
              <a:ext uri="{FF2B5EF4-FFF2-40B4-BE49-F238E27FC236}">
                <a16:creationId xmlns:a16="http://schemas.microsoft.com/office/drawing/2014/main" id="{87E6CCB3-EF49-484F-932C-71E8E5DD1016}"/>
              </a:ext>
            </a:extLst>
          </p:cNvPr>
          <p:cNvSpPr>
            <a:spLocks noGrp="1"/>
          </p:cNvSpPr>
          <p:nvPr>
            <p:ph idx="1"/>
          </p:nvPr>
        </p:nvSpPr>
        <p:spPr>
          <a:xfrm>
            <a:off x="8153398" y="223736"/>
            <a:ext cx="3894697" cy="5953328"/>
          </a:xfrm>
        </p:spPr>
        <p:txBody>
          <a:bodyPr anchor="t">
            <a:normAutofit fontScale="92500" lnSpcReduction="10000"/>
          </a:bodyPr>
          <a:lstStyle/>
          <a:p>
            <a:pPr marL="0" indent="0">
              <a:buNone/>
            </a:pPr>
            <a:r>
              <a:rPr lang="da-DK" sz="2000" b="1" dirty="0">
                <a:latin typeface="+mj-lt"/>
              </a:rPr>
              <a:t>For Mad 'resten.</a:t>
            </a:r>
            <a:br>
              <a:rPr lang="da-DK" sz="2000" b="1" dirty="0">
                <a:latin typeface="+mj-lt"/>
              </a:rPr>
            </a:br>
            <a:r>
              <a:rPr lang="da-DK" sz="2000" b="1" dirty="0">
                <a:latin typeface="+mj-lt"/>
              </a:rPr>
              <a:t> For Mad 'resten.</a:t>
            </a:r>
            <a:br>
              <a:rPr lang="da-DK" sz="2000" b="1" dirty="0">
                <a:latin typeface="+mj-lt"/>
              </a:rPr>
            </a:br>
            <a:r>
              <a:rPr lang="da-DK" sz="2000" b="1" dirty="0">
                <a:latin typeface="+mj-lt"/>
              </a:rPr>
              <a:t>  For Mad 'resten.</a:t>
            </a:r>
            <a:br>
              <a:rPr lang="da-DK" sz="2000" b="1" dirty="0">
                <a:latin typeface="+mj-lt"/>
              </a:rPr>
            </a:br>
            <a:r>
              <a:rPr lang="da-DK" sz="2000" b="1" dirty="0">
                <a:latin typeface="+mj-lt"/>
              </a:rPr>
              <a:t>   For Mad 'resten.</a:t>
            </a:r>
            <a:br>
              <a:rPr lang="da-DK" sz="2000" b="1" dirty="0">
                <a:latin typeface="+mj-lt"/>
              </a:rPr>
            </a:br>
            <a:r>
              <a:rPr lang="da-DK" sz="2000" b="1" dirty="0">
                <a:latin typeface="+mj-lt"/>
              </a:rPr>
              <a:t>    For Mad 'resten.</a:t>
            </a:r>
            <a:br>
              <a:rPr lang="da-DK" sz="2000" b="1" dirty="0">
                <a:latin typeface="+mj-lt"/>
              </a:rPr>
            </a:br>
            <a:r>
              <a:rPr lang="da-DK" sz="2000" b="1" dirty="0">
                <a:latin typeface="+mj-lt"/>
              </a:rPr>
              <a:t>     For Mad 'resten.</a:t>
            </a:r>
            <a:br>
              <a:rPr lang="da-DK" sz="2000" b="1" dirty="0">
                <a:latin typeface="+mj-lt"/>
              </a:rPr>
            </a:br>
            <a:r>
              <a:rPr lang="da-DK" sz="2000" b="1" dirty="0">
                <a:latin typeface="+mj-lt"/>
              </a:rPr>
              <a:t>     For Mad 'resten.</a:t>
            </a:r>
            <a:br>
              <a:rPr lang="da-DK" sz="2000" b="1" dirty="0">
                <a:latin typeface="+mj-lt"/>
              </a:rPr>
            </a:br>
            <a:r>
              <a:rPr lang="da-DK" sz="2000" b="1" dirty="0">
                <a:latin typeface="+mj-lt"/>
              </a:rPr>
              <a:t>     For Mad 'resten.</a:t>
            </a:r>
            <a:br>
              <a:rPr lang="da-DK" sz="2000" b="1" dirty="0">
                <a:latin typeface="+mj-lt"/>
              </a:rPr>
            </a:br>
            <a:r>
              <a:rPr lang="da-DK" sz="2000" b="1" dirty="0">
                <a:latin typeface="+mj-lt"/>
              </a:rPr>
              <a:t>    For Mad 'resten.</a:t>
            </a:r>
            <a:br>
              <a:rPr lang="da-DK" sz="2000" b="1" dirty="0">
                <a:latin typeface="+mj-lt"/>
              </a:rPr>
            </a:br>
            <a:r>
              <a:rPr lang="da-DK" sz="2000" b="1" dirty="0">
                <a:latin typeface="+mj-lt"/>
              </a:rPr>
              <a:t>   For Mad 'resten.</a:t>
            </a:r>
            <a:br>
              <a:rPr lang="da-DK" sz="2000" b="1" dirty="0">
                <a:latin typeface="+mj-lt"/>
              </a:rPr>
            </a:br>
            <a:r>
              <a:rPr lang="da-DK" sz="2000" b="1" dirty="0">
                <a:latin typeface="+mj-lt"/>
              </a:rPr>
              <a:t>  For Mad 'resten.</a:t>
            </a:r>
            <a:br>
              <a:rPr lang="da-DK" sz="2000" b="1" dirty="0">
                <a:latin typeface="+mj-lt"/>
              </a:rPr>
            </a:br>
            <a:r>
              <a:rPr lang="da-DK" sz="2000" b="1" dirty="0">
                <a:latin typeface="+mj-lt"/>
              </a:rPr>
              <a:t> For Mad 'resten.</a:t>
            </a:r>
            <a:br>
              <a:rPr lang="da-DK" sz="2000" b="1" dirty="0">
                <a:latin typeface="+mj-lt"/>
              </a:rPr>
            </a:br>
            <a:r>
              <a:rPr lang="da-DK" sz="2000" b="1" dirty="0">
                <a:latin typeface="+mj-lt"/>
              </a:rPr>
              <a:t>For Mad 'resten.</a:t>
            </a:r>
            <a:br>
              <a:rPr lang="da-DK" sz="2000" b="1" dirty="0">
                <a:latin typeface="+mj-lt"/>
              </a:rPr>
            </a:br>
            <a:r>
              <a:rPr lang="da-DK" sz="2000" b="1" dirty="0">
                <a:latin typeface="+mj-lt"/>
              </a:rPr>
              <a:t>For Mad 'resten.</a:t>
            </a:r>
            <a:br>
              <a:rPr lang="da-DK" sz="2000" b="1" dirty="0">
                <a:latin typeface="+mj-lt"/>
              </a:rPr>
            </a:br>
            <a:r>
              <a:rPr lang="da-DK" sz="2000" b="1" dirty="0">
                <a:latin typeface="+mj-lt"/>
              </a:rPr>
              <a:t>For Mad 'resten.</a:t>
            </a:r>
            <a:br>
              <a:rPr lang="da-DK" sz="2000" b="1" dirty="0">
                <a:latin typeface="+mj-lt"/>
              </a:rPr>
            </a:br>
            <a:r>
              <a:rPr lang="da-DK" sz="2000" b="1" dirty="0">
                <a:latin typeface="+mj-lt"/>
              </a:rPr>
              <a:t> For Mad 'resten.</a:t>
            </a:r>
            <a:br>
              <a:rPr lang="da-DK" sz="2000" b="1" dirty="0">
                <a:latin typeface="+mj-lt"/>
              </a:rPr>
            </a:br>
            <a:r>
              <a:rPr lang="da-DK" sz="2000" b="1" dirty="0">
                <a:latin typeface="+mj-lt"/>
              </a:rPr>
              <a:t>  For Mad 'resten.</a:t>
            </a:r>
            <a:br>
              <a:rPr lang="da-DK" sz="2000" b="1" dirty="0">
                <a:latin typeface="+mj-lt"/>
              </a:rPr>
            </a:br>
            <a:r>
              <a:rPr lang="da-DK" sz="2000" b="1" dirty="0">
                <a:latin typeface="+mj-lt"/>
              </a:rPr>
              <a:t>   For Mad 'resten.</a:t>
            </a:r>
            <a:br>
              <a:rPr lang="da-DK" sz="2000" b="1" dirty="0">
                <a:latin typeface="+mj-lt"/>
              </a:rPr>
            </a:br>
            <a:r>
              <a:rPr lang="da-DK" sz="2000" b="1" dirty="0">
                <a:latin typeface="+mj-lt"/>
              </a:rPr>
              <a:t>    For Mad 'resten.</a:t>
            </a:r>
            <a:br>
              <a:rPr lang="da-DK" sz="2000" b="1" dirty="0">
                <a:latin typeface="+mj-lt"/>
              </a:rPr>
            </a:br>
            <a:r>
              <a:rPr lang="da-DK" sz="2000" b="1" dirty="0">
                <a:latin typeface="+mj-lt"/>
              </a:rPr>
              <a:t>     For Mad 'resten.</a:t>
            </a:r>
            <a:br>
              <a:rPr lang="da-DK" sz="2000" b="1" dirty="0">
                <a:latin typeface="+mj-lt"/>
              </a:rPr>
            </a:br>
            <a:r>
              <a:rPr lang="da-DK" sz="2000" b="1" dirty="0">
                <a:latin typeface="+mj-lt"/>
              </a:rPr>
              <a:t>     </a:t>
            </a:r>
          </a:p>
          <a:p>
            <a:pPr>
              <a:buFont typeface="Wingdings" panose="05000000000000000000" pitchFamily="2" charset="2"/>
              <a:buChar char="ü"/>
            </a:pPr>
            <a:r>
              <a:rPr lang="da-DK" sz="4400" b="1" dirty="0">
                <a:latin typeface="+mj-lt"/>
              </a:rPr>
              <a:t>For Mad'resten </a:t>
            </a:r>
            <a:endParaRPr lang="da-DK" sz="4400" dirty="0">
              <a:latin typeface="+mj-lt"/>
            </a:endParaRPr>
          </a:p>
        </p:txBody>
      </p:sp>
      <p:sp>
        <p:nvSpPr>
          <p:cNvPr id="28" name="Rectangle 2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800"/>
            <a:ext cx="8153398" cy="456772"/>
          </a:xfrm>
          <a:prstGeom prst="rect">
            <a:avLst/>
          </a:prstGeom>
          <a:gradFill>
            <a:gsLst>
              <a:gs pos="0">
                <a:srgbClr val="000000">
                  <a:alpha val="28000"/>
                </a:srgbClr>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94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7A5CAC3-7047-4BA3-BAAA-D880681B481D}"/>
              </a:ext>
            </a:extLst>
          </p:cNvPr>
          <p:cNvSpPr>
            <a:spLocks noGrp="1"/>
          </p:cNvSpPr>
          <p:nvPr>
            <p:ph type="title"/>
          </p:nvPr>
        </p:nvSpPr>
        <p:spPr>
          <a:xfrm>
            <a:off x="576649" y="294538"/>
            <a:ext cx="10690901" cy="1033669"/>
          </a:xfrm>
          <a:effectLst>
            <a:outerShdw blurRad="50800" dist="38100" dir="2700000" algn="tl" rotWithShape="0">
              <a:prstClr val="black">
                <a:alpha val="40000"/>
              </a:prstClr>
            </a:outerShdw>
          </a:effectLst>
        </p:spPr>
        <p:txBody>
          <a:bodyPr numCol="2">
            <a:normAutofit fontScale="90000"/>
          </a:bodyPr>
          <a:lstStyle/>
          <a:p>
            <a:pPr marL="571500" indent="-571500" algn="ctr">
              <a:buFont typeface="Wingdings" panose="05000000000000000000" pitchFamily="2" charset="2"/>
              <a:buChar char="Ø"/>
            </a:pPr>
            <a:r>
              <a:rPr lang="da-DK" b="1" dirty="0">
                <a:solidFill>
                  <a:schemeClr val="bg1"/>
                </a:solidFill>
              </a:rPr>
              <a:t>Guerilla Testen. </a:t>
            </a:r>
            <a:r>
              <a:rPr lang="da-DK" sz="1800" b="1" dirty="0">
                <a:solidFill>
                  <a:schemeClr val="bg2">
                    <a:lumMod val="90000"/>
                  </a:schemeClr>
                </a:solidFill>
                <a:effectLst/>
                <a:ea typeface="Arial" panose="020B0604020202020204" pitchFamily="34" charset="0"/>
              </a:rPr>
              <a:t>Kvalitetssikring.</a:t>
            </a:r>
            <a:br>
              <a:rPr lang="da-DK" sz="1800" dirty="0">
                <a:effectLst/>
                <a:latin typeface="Arial" panose="020B0604020202020204" pitchFamily="34" charset="0"/>
                <a:ea typeface="Arial" panose="020B0604020202020204" pitchFamily="34" charset="0"/>
              </a:rPr>
            </a:br>
            <a:br>
              <a:rPr lang="da-DK" sz="1400" b="1" dirty="0"/>
            </a:br>
            <a:br>
              <a:rPr lang="da-DK" sz="1400" b="1" dirty="0"/>
            </a:br>
            <a:br>
              <a:rPr lang="da-DK" sz="1300" b="1" dirty="0">
                <a:solidFill>
                  <a:srgbClr val="FFFFFF"/>
                </a:solidFill>
              </a:rPr>
            </a:br>
            <a:br>
              <a:rPr lang="da-DK" sz="1300" b="1" dirty="0">
                <a:solidFill>
                  <a:srgbClr val="FFFFFF"/>
                </a:solidFill>
              </a:rPr>
            </a:br>
            <a:br>
              <a:rPr lang="da-DK" sz="1300" b="1" dirty="0">
                <a:solidFill>
                  <a:srgbClr val="FFFFFF"/>
                </a:solidFill>
              </a:rPr>
            </a:br>
            <a:br>
              <a:rPr lang="da-DK" sz="1300" b="1" dirty="0">
                <a:solidFill>
                  <a:srgbClr val="FFFFFF"/>
                </a:solidFill>
              </a:rPr>
            </a:br>
            <a:endParaRPr lang="da-DK" sz="1300" dirty="0">
              <a:solidFill>
                <a:srgbClr val="FFFFFF"/>
              </a:solidFill>
            </a:endParaRPr>
          </a:p>
        </p:txBody>
      </p:sp>
      <p:pic>
        <p:nvPicPr>
          <p:cNvPr id="7" name="Pladsholder til indhold 6">
            <a:extLst>
              <a:ext uri="{FF2B5EF4-FFF2-40B4-BE49-F238E27FC236}">
                <a16:creationId xmlns:a16="http://schemas.microsoft.com/office/drawing/2014/main" id="{16DB0758-BA17-4277-B6F1-B41C2815F3CB}"/>
              </a:ext>
            </a:extLst>
          </p:cNvPr>
          <p:cNvPicPr>
            <a:picLocks noGrp="1" noChangeAspect="1"/>
          </p:cNvPicPr>
          <p:nvPr>
            <p:ph idx="1"/>
          </p:nvPr>
        </p:nvPicPr>
        <p:blipFill>
          <a:blip r:embed="rId2"/>
          <a:stretch>
            <a:fillRect/>
          </a:stretch>
        </p:blipFill>
        <p:spPr>
          <a:xfrm>
            <a:off x="3451133" y="1766935"/>
            <a:ext cx="8740863" cy="4921562"/>
          </a:xfrm>
        </p:spPr>
      </p:pic>
      <p:sp>
        <p:nvSpPr>
          <p:cNvPr id="8" name="Tekstfelt 7">
            <a:extLst>
              <a:ext uri="{FF2B5EF4-FFF2-40B4-BE49-F238E27FC236}">
                <a16:creationId xmlns:a16="http://schemas.microsoft.com/office/drawing/2014/main" id="{76C1076C-4BDB-44FA-A7FA-B9F7D8AA723A}"/>
              </a:ext>
            </a:extLst>
          </p:cNvPr>
          <p:cNvSpPr txBox="1"/>
          <p:nvPr/>
        </p:nvSpPr>
        <p:spPr>
          <a:xfrm>
            <a:off x="371211" y="2230887"/>
            <a:ext cx="5139902" cy="3993657"/>
          </a:xfrm>
          <a:prstGeom prst="rect">
            <a:avLst/>
          </a:prstGeom>
          <a:noFill/>
        </p:spPr>
        <p:txBody>
          <a:bodyPr wrap="square" rtlCol="0">
            <a:spAutoFit/>
          </a:bodyPr>
          <a:lstStyle/>
          <a:p>
            <a:pPr marL="285750" indent="-285750">
              <a:buFont typeface="Wingdings" panose="05000000000000000000" pitchFamily="2" charset="2"/>
              <a:buChar char="q"/>
            </a:pPr>
            <a:r>
              <a:rPr lang="da-DK" sz="1600" b="1" dirty="0">
                <a:effectLst/>
                <a:latin typeface="+mj-lt"/>
                <a:ea typeface="Arial" panose="020B0604020202020204" pitchFamily="34" charset="0"/>
              </a:rPr>
              <a:t>Kvalitetssikring</a:t>
            </a:r>
          </a:p>
          <a:p>
            <a:endParaRPr lang="da-DK" sz="1600" b="1" dirty="0">
              <a:latin typeface="+mj-lt"/>
            </a:endParaRPr>
          </a:p>
          <a:p>
            <a:pPr marL="285750" indent="-285750">
              <a:buFont typeface="Wingdings" panose="05000000000000000000" pitchFamily="2" charset="2"/>
              <a:buChar char="§"/>
            </a:pPr>
            <a:r>
              <a:rPr lang="da-DK" sz="1600" dirty="0">
                <a:latin typeface="+mj-lt"/>
              </a:rPr>
              <a:t>Til at starte med undersøgte vi andre hjemme sider til at få inspiration til vores egen hjemmeside og Madspild.</a:t>
            </a:r>
          </a:p>
          <a:p>
            <a:pPr marL="285750" lvl="0" indent="-285750">
              <a:lnSpc>
                <a:spcPct val="150000"/>
              </a:lnSpc>
              <a:buFont typeface="Wingdings" panose="05000000000000000000" pitchFamily="2" charset="2"/>
              <a:buChar char="§"/>
            </a:pPr>
            <a:r>
              <a:rPr lang="da-DK" sz="1600" u="none" strike="noStrike" dirty="0">
                <a:effectLst/>
                <a:latin typeface="+mj-lt"/>
                <a:ea typeface="Arial" panose="020B0604020202020204" pitchFamily="34" charset="0"/>
              </a:rPr>
              <a:t>Forsøgspersoner/fokusgruppe til at teste vores hjemmeside design Finde venner, bekendte etc., få dem til at bruge hjemmesiden og derefter spørge dem om f.eks. farver, hvor nem var det at finde ud af hvad siden bruges til?, kunne du forstå opslagstavlen mm.</a:t>
            </a:r>
          </a:p>
          <a:p>
            <a:pPr marL="285750" indent="-285750">
              <a:lnSpc>
                <a:spcPct val="150000"/>
              </a:lnSpc>
              <a:buFont typeface="Wingdings" panose="05000000000000000000" pitchFamily="2" charset="2"/>
              <a:buChar char="§"/>
            </a:pPr>
            <a:r>
              <a:rPr lang="da-DK" sz="1600" u="none" strike="noStrike" dirty="0">
                <a:effectLst/>
                <a:latin typeface="+mj-lt"/>
                <a:ea typeface="Arial" panose="020B0604020202020204" pitchFamily="34" charset="0"/>
              </a:rPr>
              <a:t>Efter lancering. Finde brugere/Superbrugere som ofte benytter hjemmesiden og få dem til at komme med inputs til funktioner og det visuelle design</a:t>
            </a:r>
          </a:p>
        </p:txBody>
      </p:sp>
    </p:spTree>
    <p:extLst>
      <p:ext uri="{BB962C8B-B14F-4D97-AF65-F5344CB8AC3E}">
        <p14:creationId xmlns:p14="http://schemas.microsoft.com/office/powerpoint/2010/main" val="2312057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38" name="Rectangle 37">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Billede 7">
            <a:extLst>
              <a:ext uri="{FF2B5EF4-FFF2-40B4-BE49-F238E27FC236}">
                <a16:creationId xmlns:a16="http://schemas.microsoft.com/office/drawing/2014/main" id="{85EF29AE-B9A9-449F-A44E-C70CD1215822}"/>
              </a:ext>
            </a:extLst>
          </p:cNvPr>
          <p:cNvPicPr>
            <a:picLocks noChangeAspect="1"/>
          </p:cNvPicPr>
          <p:nvPr/>
        </p:nvPicPr>
        <p:blipFill>
          <a:blip r:embed="rId2"/>
          <a:stretch>
            <a:fillRect/>
          </a:stretch>
        </p:blipFill>
        <p:spPr>
          <a:xfrm>
            <a:off x="940563" y="872793"/>
            <a:ext cx="2741553" cy="4809744"/>
          </a:xfrm>
          <a:prstGeom prst="rect">
            <a:avLst/>
          </a:prstGeom>
        </p:spPr>
      </p:pic>
      <p:grpSp>
        <p:nvGrpSpPr>
          <p:cNvPr id="41" name="Group 40">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42" name="Rectangle 41">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Billede 4">
            <a:extLst>
              <a:ext uri="{FF2B5EF4-FFF2-40B4-BE49-F238E27FC236}">
                <a16:creationId xmlns:a16="http://schemas.microsoft.com/office/drawing/2014/main" id="{57E67D22-C1E1-44B5-BA9B-1E0DA987C51D}"/>
              </a:ext>
            </a:extLst>
          </p:cNvPr>
          <p:cNvPicPr>
            <a:picLocks noChangeAspect="1"/>
          </p:cNvPicPr>
          <p:nvPr/>
        </p:nvPicPr>
        <p:blipFill>
          <a:blip r:embed="rId3"/>
          <a:stretch>
            <a:fillRect/>
          </a:stretch>
        </p:blipFill>
        <p:spPr>
          <a:xfrm>
            <a:off x="4487333" y="1384129"/>
            <a:ext cx="3209544" cy="3787072"/>
          </a:xfrm>
          <a:prstGeom prst="rect">
            <a:avLst/>
          </a:prstGeom>
        </p:spPr>
      </p:pic>
      <p:grpSp>
        <p:nvGrpSpPr>
          <p:cNvPr id="45" name="Group 44">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46" name="Rectangle 45">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Billede 6">
            <a:extLst>
              <a:ext uri="{FF2B5EF4-FFF2-40B4-BE49-F238E27FC236}">
                <a16:creationId xmlns:a16="http://schemas.microsoft.com/office/drawing/2014/main" id="{E930AEB4-D720-4033-90E8-CB57D6BD7AA9}"/>
              </a:ext>
            </a:extLst>
          </p:cNvPr>
          <p:cNvPicPr>
            <a:picLocks noChangeAspect="1"/>
          </p:cNvPicPr>
          <p:nvPr/>
        </p:nvPicPr>
        <p:blipFill>
          <a:blip r:embed="rId4"/>
          <a:stretch>
            <a:fillRect/>
          </a:stretch>
        </p:blipFill>
        <p:spPr>
          <a:xfrm>
            <a:off x="8275887" y="1384129"/>
            <a:ext cx="3209544" cy="3787072"/>
          </a:xfrm>
          <a:prstGeom prst="rect">
            <a:avLst/>
          </a:prstGeom>
        </p:spPr>
      </p:pic>
    </p:spTree>
    <p:extLst>
      <p:ext uri="{BB962C8B-B14F-4D97-AF65-F5344CB8AC3E}">
        <p14:creationId xmlns:p14="http://schemas.microsoft.com/office/powerpoint/2010/main" val="379349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0ED28709-5CB7-44D6-B3BC-B1C015D6B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AE2FDE4-8ECB-4D0B-B871-D4EE52606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 descr="3D-sort/rød-kube illustration">
            <a:extLst>
              <a:ext uri="{FF2B5EF4-FFF2-40B4-BE49-F238E27FC236}">
                <a16:creationId xmlns:a16="http://schemas.microsoft.com/office/drawing/2014/main" id="{D4E93CFC-6DB6-4142-BE59-763EE88C3240}"/>
              </a:ext>
            </a:extLst>
          </p:cNvPr>
          <p:cNvPicPr>
            <a:picLocks noChangeAspect="1"/>
          </p:cNvPicPr>
          <p:nvPr/>
        </p:nvPicPr>
        <p:blipFill rotWithShape="1">
          <a:blip r:embed="rId2">
            <a:duotone>
              <a:prstClr val="black"/>
              <a:schemeClr val="bg1">
                <a:tint val="45000"/>
                <a:satMod val="400000"/>
              </a:schemeClr>
            </a:duotone>
            <a:alphaModFix amt="10000"/>
          </a:blip>
          <a:srcRect b="6250"/>
          <a:stretch/>
        </p:blipFill>
        <p:spPr>
          <a:xfrm>
            <a:off x="1397905" y="1261982"/>
            <a:ext cx="9349166" cy="5258906"/>
          </a:xfrm>
          <a:prstGeom prst="rect">
            <a:avLst/>
          </a:prstGeom>
        </p:spPr>
      </p:pic>
      <p:sp>
        <p:nvSpPr>
          <p:cNvPr id="2" name="Titel 1">
            <a:extLst>
              <a:ext uri="{FF2B5EF4-FFF2-40B4-BE49-F238E27FC236}">
                <a16:creationId xmlns:a16="http://schemas.microsoft.com/office/drawing/2014/main" id="{D4F54CC5-7B8E-46B1-A19A-E2D1696C741A}"/>
              </a:ext>
            </a:extLst>
          </p:cNvPr>
          <p:cNvSpPr>
            <a:spLocks noGrp="1"/>
          </p:cNvSpPr>
          <p:nvPr>
            <p:ph type="ctrTitle"/>
          </p:nvPr>
        </p:nvSpPr>
        <p:spPr>
          <a:xfrm>
            <a:off x="732568" y="1169982"/>
            <a:ext cx="10530318" cy="2736390"/>
          </a:xfrm>
          <a:effectLst>
            <a:outerShdw blurRad="50800" dist="38100" dir="2700000" algn="tl" rotWithShape="0">
              <a:prstClr val="black">
                <a:alpha val="40000"/>
              </a:prstClr>
            </a:outerShdw>
          </a:effectLst>
        </p:spPr>
        <p:txBody>
          <a:bodyPr anchor="b">
            <a:normAutofit/>
          </a:bodyPr>
          <a:lstStyle/>
          <a:p>
            <a:pPr algn="l"/>
            <a:r>
              <a:rPr lang="da-DK" sz="7200" b="1" dirty="0">
                <a:solidFill>
                  <a:schemeClr val="tx2"/>
                </a:solidFill>
              </a:rPr>
              <a:t>Yderligere Information.</a:t>
            </a:r>
            <a:br>
              <a:rPr lang="da-DK" sz="7200" b="1" dirty="0">
                <a:solidFill>
                  <a:schemeClr val="tx2"/>
                </a:solidFill>
              </a:rPr>
            </a:br>
            <a:endParaRPr lang="da-DK" sz="7200" b="1" dirty="0">
              <a:solidFill>
                <a:schemeClr val="tx2"/>
              </a:solidFill>
            </a:endParaRPr>
          </a:p>
        </p:txBody>
      </p:sp>
      <p:sp>
        <p:nvSpPr>
          <p:cNvPr id="3" name="Undertitel 2">
            <a:extLst>
              <a:ext uri="{FF2B5EF4-FFF2-40B4-BE49-F238E27FC236}">
                <a16:creationId xmlns:a16="http://schemas.microsoft.com/office/drawing/2014/main" id="{F5794C53-0941-433F-8641-7BF5F3C86066}"/>
              </a:ext>
            </a:extLst>
          </p:cNvPr>
          <p:cNvSpPr>
            <a:spLocks noGrp="1"/>
          </p:cNvSpPr>
          <p:nvPr>
            <p:ph type="subTitle" idx="1"/>
          </p:nvPr>
        </p:nvSpPr>
        <p:spPr>
          <a:xfrm>
            <a:off x="732567" y="4067745"/>
            <a:ext cx="10530318" cy="1949813"/>
          </a:xfrm>
          <a:effectLst/>
        </p:spPr>
        <p:txBody>
          <a:bodyPr anchor="t">
            <a:normAutofit/>
          </a:bodyPr>
          <a:lstStyle/>
          <a:p>
            <a:pPr marL="342900" indent="-342900" algn="l">
              <a:buFont typeface="Wingdings" panose="05000000000000000000" pitchFamily="2" charset="2"/>
              <a:buChar char="q"/>
            </a:pPr>
            <a:r>
              <a:rPr lang="en-US" sz="1800" dirty="0" err="1">
                <a:solidFill>
                  <a:schemeClr val="tx2"/>
                </a:solidFill>
                <a:latin typeface="+mj-lt"/>
              </a:rPr>
              <a:t>Må</a:t>
            </a:r>
            <a:r>
              <a:rPr lang="en-US" sz="1800" dirty="0">
                <a:solidFill>
                  <a:schemeClr val="tx2"/>
                </a:solidFill>
                <a:latin typeface="+mj-lt"/>
              </a:rPr>
              <a:t> </a:t>
            </a:r>
            <a:r>
              <a:rPr lang="en-US" sz="1800" dirty="0" err="1">
                <a:solidFill>
                  <a:schemeClr val="tx2"/>
                </a:solidFill>
                <a:latin typeface="+mj-lt"/>
              </a:rPr>
              <a:t>vores</a:t>
            </a:r>
            <a:r>
              <a:rPr lang="en-US" sz="1800" dirty="0">
                <a:solidFill>
                  <a:schemeClr val="tx2"/>
                </a:solidFill>
                <a:latin typeface="+mj-lt"/>
              </a:rPr>
              <a:t> ide bag designed </a:t>
            </a:r>
            <a:r>
              <a:rPr lang="en-US" sz="1800" dirty="0" err="1">
                <a:solidFill>
                  <a:schemeClr val="tx2"/>
                </a:solidFill>
                <a:latin typeface="+mj-lt"/>
              </a:rPr>
              <a:t>af</a:t>
            </a:r>
            <a:r>
              <a:rPr lang="en-US" sz="1800" dirty="0">
                <a:solidFill>
                  <a:schemeClr val="tx2"/>
                </a:solidFill>
                <a:latin typeface="+mj-lt"/>
              </a:rPr>
              <a:t> </a:t>
            </a:r>
            <a:r>
              <a:rPr lang="en-US" sz="1800" dirty="0" err="1">
                <a:solidFill>
                  <a:schemeClr val="tx2"/>
                </a:solidFill>
                <a:latin typeface="+mj-lt"/>
              </a:rPr>
              <a:t>vores</a:t>
            </a:r>
            <a:r>
              <a:rPr lang="en-US" sz="1800" dirty="0">
                <a:solidFill>
                  <a:schemeClr val="tx2"/>
                </a:solidFill>
                <a:latin typeface="+mj-lt"/>
              </a:rPr>
              <a:t> </a:t>
            </a:r>
            <a:r>
              <a:rPr lang="en-US" sz="1800" dirty="0" err="1">
                <a:solidFill>
                  <a:schemeClr val="tx2"/>
                </a:solidFill>
                <a:latin typeface="+mj-lt"/>
              </a:rPr>
              <a:t>hjemmeside</a:t>
            </a:r>
            <a:r>
              <a:rPr lang="en-US" sz="1800" dirty="0">
                <a:solidFill>
                  <a:schemeClr val="tx2"/>
                </a:solidFill>
                <a:latin typeface="+mj-lt"/>
              </a:rPr>
              <a:t>.</a:t>
            </a:r>
          </a:p>
          <a:p>
            <a:pPr marL="342900" indent="-342900" algn="l">
              <a:buFont typeface="Wingdings" panose="05000000000000000000" pitchFamily="2" charset="2"/>
              <a:buChar char="§"/>
            </a:pPr>
            <a:r>
              <a:rPr lang="en-US" sz="1800" dirty="0">
                <a:solidFill>
                  <a:schemeClr val="tx2"/>
                </a:solidFill>
                <a:latin typeface="+mj-lt"/>
              </a:rPr>
              <a:t>Gestaltlovene</a:t>
            </a:r>
            <a:r>
              <a:rPr lang="en-US" sz="1800" kern="1200" dirty="0">
                <a:solidFill>
                  <a:schemeClr val="tx2"/>
                </a:solidFill>
                <a:effectLst/>
                <a:latin typeface="+mj-lt"/>
                <a:ea typeface="+mj-ea"/>
                <a:cs typeface="+mj-cs"/>
              </a:rPr>
              <a:t>.</a:t>
            </a:r>
          </a:p>
          <a:p>
            <a:pPr marL="342900" indent="-342900" algn="l">
              <a:buFont typeface="Wingdings" panose="05000000000000000000" pitchFamily="2" charset="2"/>
              <a:buChar char="§"/>
            </a:pPr>
            <a:r>
              <a:rPr lang="en-US" sz="1800" kern="1200" dirty="0">
                <a:solidFill>
                  <a:schemeClr val="tx2"/>
                </a:solidFill>
                <a:effectLst/>
                <a:latin typeface="+mj-lt"/>
                <a:ea typeface="+mj-ea"/>
                <a:cs typeface="+mj-cs"/>
              </a:rPr>
              <a:t>Heuristics.</a:t>
            </a:r>
          </a:p>
          <a:p>
            <a:pPr marL="342900" indent="-342900" algn="l">
              <a:buFont typeface="Wingdings" panose="05000000000000000000" pitchFamily="2" charset="2"/>
              <a:buChar char="§"/>
            </a:pPr>
            <a:endParaRPr lang="en-US" sz="1800" b="1" kern="1200" dirty="0">
              <a:solidFill>
                <a:schemeClr val="tx2"/>
              </a:solidFill>
              <a:effectLst/>
              <a:latin typeface="+mj-lt"/>
              <a:ea typeface="+mj-ea"/>
              <a:cs typeface="+mj-cs"/>
            </a:endParaRPr>
          </a:p>
          <a:p>
            <a:pPr marL="342900" indent="-342900" algn="l">
              <a:buFont typeface="Wingdings" panose="05000000000000000000" pitchFamily="2" charset="2"/>
              <a:buChar char="q"/>
            </a:pPr>
            <a:endParaRPr lang="da-DK" sz="1800" b="1" dirty="0">
              <a:solidFill>
                <a:schemeClr val="tx2"/>
              </a:solidFill>
            </a:endParaRPr>
          </a:p>
        </p:txBody>
      </p:sp>
      <p:cxnSp>
        <p:nvCxnSpPr>
          <p:cNvPr id="95" name="Straight Connector 94">
            <a:extLst>
              <a:ext uri="{FF2B5EF4-FFF2-40B4-BE49-F238E27FC236}">
                <a16:creationId xmlns:a16="http://schemas.microsoft.com/office/drawing/2014/main" id="{C9C09A4F-8DE1-4622-BAE9-9E65C0252F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DAD8094-670D-4F60-875A-A60C3CD0C7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9B97FD1C-2756-4C3B-9EA4-69F4781003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100" name="Straight Connector 99">
              <a:extLst>
                <a:ext uri="{FF2B5EF4-FFF2-40B4-BE49-F238E27FC236}">
                  <a16:creationId xmlns:a16="http://schemas.microsoft.com/office/drawing/2014/main" id="{363DAE67-4E3B-405B-BE8E-9D6444C616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B3572FF-9A6D-4F25-8AE0-EC00386D7C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462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Tekstfelt 8">
            <a:extLst>
              <a:ext uri="{FF2B5EF4-FFF2-40B4-BE49-F238E27FC236}">
                <a16:creationId xmlns:a16="http://schemas.microsoft.com/office/drawing/2014/main" id="{2C3D34CD-F6D7-4938-8519-F27D07BFCB63}"/>
              </a:ext>
            </a:extLst>
          </p:cNvPr>
          <p:cNvSpPr txBox="1"/>
          <p:nvPr/>
        </p:nvSpPr>
        <p:spPr>
          <a:xfrm>
            <a:off x="650945" y="499589"/>
            <a:ext cx="11191431" cy="4708981"/>
          </a:xfrm>
          <a:prstGeom prst="rect">
            <a:avLst/>
          </a:prstGeom>
          <a:noFill/>
          <a:effectLst/>
        </p:spPr>
        <p:txBody>
          <a:bodyPr wrap="square" rtlCol="0">
            <a:spAutoFit/>
          </a:bodyPr>
          <a:lstStyle/>
          <a:p>
            <a:r>
              <a:rPr lang="en-US" sz="4400" b="1" dirty="0">
                <a:latin typeface="+mj-lt"/>
              </a:rPr>
              <a:t>Gestaltlovene</a:t>
            </a:r>
            <a:r>
              <a:rPr lang="en-US" sz="4400" b="1" kern="1200" dirty="0">
                <a:solidFill>
                  <a:schemeClr val="tx1"/>
                </a:solidFill>
                <a:effectLst/>
                <a:latin typeface="+mj-lt"/>
              </a:rPr>
              <a:t>.</a:t>
            </a:r>
            <a:br>
              <a:rPr lang="en-US" sz="2000" kern="1200" dirty="0">
                <a:solidFill>
                  <a:schemeClr val="tx1"/>
                </a:solidFill>
                <a:effectLst/>
                <a:latin typeface="+mj-lt"/>
              </a:rPr>
            </a:br>
            <a:r>
              <a:rPr lang="da-DK" sz="1600" b="1" dirty="0">
                <a:latin typeface="+mj-lt"/>
              </a:rPr>
              <a:t>Nærheden</a:t>
            </a:r>
            <a:r>
              <a:rPr lang="da-DK" sz="1600" dirty="0">
                <a:latin typeface="+mj-lt"/>
              </a:rPr>
              <a:t> er teorien omkring at objekter der er placeret sammen og tæt på hinanden høre sammen,</a:t>
            </a:r>
            <a:br>
              <a:rPr lang="da-DK" sz="1600" dirty="0">
                <a:latin typeface="+mj-lt"/>
              </a:rPr>
            </a:br>
            <a:r>
              <a:rPr lang="da-DK" sz="1600" dirty="0">
                <a:latin typeface="+mj-lt"/>
              </a:rPr>
              <a:t> </a:t>
            </a:r>
            <a:br>
              <a:rPr lang="da-DK" sz="1600" dirty="0">
                <a:latin typeface="+mj-lt"/>
              </a:rPr>
            </a:br>
            <a:r>
              <a:rPr lang="da-DK" sz="1600" dirty="0">
                <a:latin typeface="+mj-lt"/>
              </a:rPr>
              <a:t>Teorien omkring </a:t>
            </a:r>
            <a:r>
              <a:rPr lang="da-DK" sz="1600" b="1" dirty="0">
                <a:latin typeface="+mj-lt"/>
              </a:rPr>
              <a:t>Ligheden</a:t>
            </a:r>
            <a:r>
              <a:rPr lang="da-DK" sz="1600" dirty="0">
                <a:latin typeface="+mj-lt"/>
              </a:rPr>
              <a:t> handler om at objekter der ligner hinanden oftest høre sammen da de er ens. et eksempel vil være en sidde med en masse cirkler, man vil umiddelbart være tilbøjelig til at tro at disse høre sammen, men hvis man ændre nogen af dem til trekanter vil de stå ud af mængden og de vil opfattes som et andet kapitel og er nu ikke en del af cirklerne.</a:t>
            </a:r>
            <a:br>
              <a:rPr lang="da-DK" sz="1600" dirty="0">
                <a:latin typeface="+mj-lt"/>
              </a:rPr>
            </a:br>
            <a:r>
              <a:rPr lang="da-DK" sz="1600" dirty="0">
                <a:latin typeface="+mj-lt"/>
              </a:rPr>
              <a:t> </a:t>
            </a:r>
            <a:br>
              <a:rPr lang="da-DK" sz="1600" dirty="0">
                <a:latin typeface="+mj-lt"/>
              </a:rPr>
            </a:br>
            <a:r>
              <a:rPr lang="da-DK" sz="1600" b="1" dirty="0">
                <a:latin typeface="+mj-lt"/>
              </a:rPr>
              <a:t>Lukketheden</a:t>
            </a:r>
            <a:r>
              <a:rPr lang="da-DK" sz="1600" dirty="0">
                <a:latin typeface="+mj-lt"/>
              </a:rPr>
              <a:t> omhandler teorien om at man lukker objekter og tekst inde for at give opfattelsen af at de ikke er en del af resten, man kan f.eks. lave en </a:t>
            </a:r>
            <a:r>
              <a:rPr lang="da-DK" sz="1600" dirty="0" err="1">
                <a:latin typeface="+mj-lt"/>
              </a:rPr>
              <a:t>tekstbox</a:t>
            </a:r>
            <a:r>
              <a:rPr lang="da-DK" sz="1600" dirty="0">
                <a:latin typeface="+mj-lt"/>
              </a:rPr>
              <a:t> som ikke nødvendigvis er direkte relateret til emnet, men et sidespring omkring noget fakta som kan forbindes til resten af teksten. På den måde viser man hurtigt at de ting i kassen høre sammen.</a:t>
            </a:r>
            <a:br>
              <a:rPr lang="da-DK" sz="1600" dirty="0">
                <a:latin typeface="+mj-lt"/>
              </a:rPr>
            </a:br>
            <a:r>
              <a:rPr lang="da-DK" sz="1600" dirty="0">
                <a:latin typeface="+mj-lt"/>
              </a:rPr>
              <a:t> </a:t>
            </a:r>
            <a:br>
              <a:rPr lang="da-DK" sz="1600" dirty="0">
                <a:latin typeface="+mj-lt"/>
              </a:rPr>
            </a:br>
            <a:r>
              <a:rPr lang="da-DK" sz="1600" dirty="0">
                <a:latin typeface="+mj-lt"/>
              </a:rPr>
              <a:t>Objekter som er </a:t>
            </a:r>
            <a:r>
              <a:rPr lang="da-DK" sz="1600" b="1" dirty="0">
                <a:latin typeface="+mj-lt"/>
              </a:rPr>
              <a:t>forbundet</a:t>
            </a:r>
            <a:r>
              <a:rPr lang="da-DK" sz="1600" dirty="0">
                <a:latin typeface="+mj-lt"/>
              </a:rPr>
              <a:t> med streger eller linjer opfølger loven omkring forbundetheden, de vil opfattes som hørende sammen og kan bruges til at sikre at læseren opfatter det som sammenhængende og eller relateret</a:t>
            </a:r>
            <a:br>
              <a:rPr lang="da-DK" sz="1600" dirty="0">
                <a:latin typeface="+mj-lt"/>
              </a:rPr>
            </a:br>
            <a:r>
              <a:rPr lang="da-DK" sz="1600" dirty="0">
                <a:latin typeface="+mj-lt"/>
              </a:rPr>
              <a:t> </a:t>
            </a:r>
            <a:br>
              <a:rPr lang="da-DK" sz="1600" dirty="0">
                <a:latin typeface="+mj-lt"/>
              </a:rPr>
            </a:br>
            <a:r>
              <a:rPr lang="da-DK" sz="1600" dirty="0">
                <a:latin typeface="+mj-lt"/>
              </a:rPr>
              <a:t>Loven om </a:t>
            </a:r>
            <a:r>
              <a:rPr lang="da-DK" sz="1600" b="1" dirty="0">
                <a:latin typeface="+mj-lt"/>
              </a:rPr>
              <a:t>figur og baggrund</a:t>
            </a:r>
            <a:r>
              <a:rPr lang="da-DK" sz="1600" dirty="0">
                <a:latin typeface="+mj-lt"/>
              </a:rPr>
              <a:t> handler om at der skal være en klar definition om hvad der er forgrund og hvad der er baggrund, men også at sørge for at baggrunden ikke er for dominerende i forhold til forgrunden så der er balance mellem disse to.</a:t>
            </a:r>
            <a:br>
              <a:rPr lang="en-US" sz="1600" b="1" kern="1200" dirty="0">
                <a:solidFill>
                  <a:schemeClr val="tx1"/>
                </a:solidFill>
                <a:latin typeface="+mj-lt"/>
              </a:rPr>
            </a:br>
            <a:endParaRPr lang="da-DK" sz="1600" dirty="0">
              <a:latin typeface="+mj-lt"/>
            </a:endParaRPr>
          </a:p>
        </p:txBody>
      </p:sp>
    </p:spTree>
    <p:extLst>
      <p:ext uri="{BB962C8B-B14F-4D97-AF65-F5344CB8AC3E}">
        <p14:creationId xmlns:p14="http://schemas.microsoft.com/office/powerpoint/2010/main" val="3666656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7A5CAC3-7047-4BA3-BAAA-D880681B481D}"/>
              </a:ext>
            </a:extLst>
          </p:cNvPr>
          <p:cNvSpPr>
            <a:spLocks noGrp="1"/>
          </p:cNvSpPr>
          <p:nvPr>
            <p:ph type="title"/>
          </p:nvPr>
        </p:nvSpPr>
        <p:spPr>
          <a:xfrm>
            <a:off x="625250" y="376518"/>
            <a:ext cx="10978470" cy="5284780"/>
          </a:xfrm>
          <a:effectLst/>
        </p:spPr>
        <p:txBody>
          <a:bodyPr vert="horz" lIns="91440" tIns="45720" rIns="91440" bIns="45720" numCol="2" rtlCol="0" anchor="ctr">
            <a:noAutofit/>
          </a:bodyPr>
          <a:lstStyle/>
          <a:p>
            <a:pPr marL="0" marR="0" rtl="0">
              <a:spcBef>
                <a:spcPts val="0"/>
              </a:spcBef>
              <a:spcAft>
                <a:spcPts val="0"/>
              </a:spcAft>
            </a:pPr>
            <a:br>
              <a:rPr lang="en-US" sz="1200" b="1" dirty="0">
                <a:effectLst/>
              </a:rPr>
            </a:br>
            <a:br>
              <a:rPr lang="en-US" sz="1200" b="1" dirty="0">
                <a:effectLst/>
              </a:rPr>
            </a:br>
            <a:br>
              <a:rPr lang="en-US" sz="1200" b="1" dirty="0">
                <a:effectLst/>
              </a:rPr>
            </a:br>
            <a:br>
              <a:rPr lang="en-US" sz="1200" b="1" dirty="0">
                <a:effectLst/>
              </a:rPr>
            </a:br>
            <a:br>
              <a:rPr lang="en-US" sz="1200" b="1" dirty="0">
                <a:effectLst/>
              </a:rPr>
            </a:br>
            <a:br>
              <a:rPr lang="en-US" sz="1200" b="1" dirty="0">
                <a:effectLst/>
              </a:rPr>
            </a:br>
            <a:r>
              <a:rPr lang="en-US" b="1" dirty="0">
                <a:effectLst/>
              </a:rPr>
              <a:t>Heuristics Evaluation.</a:t>
            </a:r>
            <a:br>
              <a:rPr lang="en-US" sz="2000" dirty="0">
                <a:effectLst/>
              </a:rPr>
            </a:br>
            <a:r>
              <a:rPr lang="en-US" sz="2000" b="1" dirty="0">
                <a:effectLst/>
              </a:rPr>
              <a:t> </a:t>
            </a:r>
            <a:br>
              <a:rPr lang="en-US" sz="1200" dirty="0">
                <a:effectLst/>
              </a:rPr>
            </a:br>
            <a:r>
              <a:rPr lang="en-US" sz="1200" b="1" dirty="0">
                <a:solidFill>
                  <a:srgbClr val="000000"/>
                </a:solidFill>
                <a:effectLst/>
              </a:rPr>
              <a:t> 1. Visibility of system status </a:t>
            </a:r>
            <a:br>
              <a:rPr lang="en-US" sz="1200" dirty="0">
                <a:solidFill>
                  <a:srgbClr val="000000"/>
                </a:solidFill>
                <a:effectLst/>
              </a:rPr>
            </a:br>
            <a:r>
              <a:rPr lang="en-US" sz="1200" dirty="0">
                <a:effectLst/>
              </a:rPr>
              <a:t>keep users informed.</a:t>
            </a:r>
            <a:br>
              <a:rPr lang="en-US" sz="1200" dirty="0">
                <a:effectLst/>
              </a:rPr>
            </a:br>
            <a:r>
              <a:rPr lang="en-US" sz="1200" dirty="0">
                <a:effectLst/>
              </a:rPr>
              <a:t>Provide feedback. </a:t>
            </a:r>
            <a:br>
              <a:rPr lang="en-US" sz="1200" dirty="0">
                <a:effectLst/>
              </a:rPr>
            </a:br>
            <a:br>
              <a:rPr lang="en-US" sz="1200" dirty="0">
                <a:effectLst/>
              </a:rPr>
            </a:br>
            <a:r>
              <a:rPr lang="en-US" sz="1200" b="1" dirty="0">
                <a:solidFill>
                  <a:srgbClr val="000000"/>
                </a:solidFill>
                <a:effectLst/>
              </a:rPr>
              <a:t>2. Match between system and the real world </a:t>
            </a:r>
            <a:br>
              <a:rPr lang="en-US" sz="1200" dirty="0">
                <a:solidFill>
                  <a:srgbClr val="000000"/>
                </a:solidFill>
                <a:effectLst/>
              </a:rPr>
            </a:br>
            <a:r>
              <a:rPr lang="en-US" sz="1200" dirty="0">
                <a:effectLst/>
              </a:rPr>
              <a:t>Speak the users' language, with words. </a:t>
            </a:r>
            <a:br>
              <a:rPr lang="en-US" sz="1200" dirty="0">
                <a:effectLst/>
              </a:rPr>
            </a:br>
            <a:r>
              <a:rPr lang="en-US" sz="1200" dirty="0"/>
              <a:t>I</a:t>
            </a:r>
            <a:r>
              <a:rPr lang="en-US" sz="1200" dirty="0">
                <a:effectLst/>
              </a:rPr>
              <a:t>nformation appear in a natural and logical order. </a:t>
            </a:r>
            <a:br>
              <a:rPr lang="en-US" sz="1200" dirty="0">
                <a:effectLst/>
              </a:rPr>
            </a:br>
            <a:br>
              <a:rPr lang="en-US" sz="1200" dirty="0">
                <a:effectLst/>
              </a:rPr>
            </a:br>
            <a:r>
              <a:rPr lang="en-US" sz="1200" b="1" dirty="0">
                <a:solidFill>
                  <a:srgbClr val="000000"/>
                </a:solidFill>
                <a:effectLst/>
              </a:rPr>
              <a:t>3. User control and freedom </a:t>
            </a:r>
            <a:br>
              <a:rPr lang="en-US" sz="1200" dirty="0">
                <a:effectLst/>
              </a:rPr>
            </a:br>
            <a:r>
              <a:rPr lang="en-US" sz="1200" dirty="0">
                <a:effectLst/>
              </a:rPr>
              <a:t>Provide a clearly marked "out" to leave.</a:t>
            </a:r>
            <a:br>
              <a:rPr lang="en-US" sz="1200" dirty="0">
                <a:effectLst/>
              </a:rPr>
            </a:br>
            <a:r>
              <a:rPr lang="en-US" sz="1200" dirty="0">
                <a:effectLst/>
              </a:rPr>
              <a:t>Support undo and redo. </a:t>
            </a:r>
            <a:br>
              <a:rPr lang="en-US" sz="1200" dirty="0">
                <a:effectLst/>
              </a:rPr>
            </a:br>
            <a:br>
              <a:rPr lang="en-US" sz="1200" dirty="0">
                <a:effectLst/>
              </a:rPr>
            </a:br>
            <a:r>
              <a:rPr lang="en-US" sz="1200" b="1" dirty="0">
                <a:solidFill>
                  <a:srgbClr val="000000"/>
                </a:solidFill>
                <a:effectLst/>
              </a:rPr>
              <a:t>4. Consistency and standards </a:t>
            </a:r>
            <a:br>
              <a:rPr lang="en-US" sz="1200" dirty="0">
                <a:solidFill>
                  <a:srgbClr val="000000"/>
                </a:solidFill>
                <a:effectLst/>
              </a:rPr>
            </a:br>
            <a:r>
              <a:rPr lang="en-US" sz="1200" dirty="0">
                <a:effectLst/>
              </a:rPr>
              <a:t>Users should not have to wonder whether different words, situations, or actions mean the same thing. </a:t>
            </a:r>
            <a:br>
              <a:rPr lang="en-US" sz="1200" dirty="0">
                <a:effectLst/>
              </a:rPr>
            </a:br>
            <a:r>
              <a:rPr lang="en-US" sz="1200" dirty="0">
                <a:effectLst/>
              </a:rPr>
              <a:t>Follow platform conventions. </a:t>
            </a:r>
            <a:br>
              <a:rPr lang="en-US" sz="1200" dirty="0">
                <a:effectLst/>
              </a:rPr>
            </a:br>
            <a:br>
              <a:rPr lang="en-US" sz="1200" dirty="0">
                <a:effectLst/>
              </a:rPr>
            </a:br>
            <a:r>
              <a:rPr lang="en-US" sz="1200" b="1" dirty="0">
                <a:solidFill>
                  <a:srgbClr val="000000"/>
                </a:solidFill>
                <a:effectLst/>
              </a:rPr>
              <a:t>5. Error prevention </a:t>
            </a:r>
            <a:br>
              <a:rPr lang="en-US" sz="1200" dirty="0">
                <a:solidFill>
                  <a:srgbClr val="000000"/>
                </a:solidFill>
                <a:effectLst/>
              </a:rPr>
            </a:br>
            <a:r>
              <a:rPr lang="en-US" sz="1200" dirty="0">
                <a:effectLst/>
              </a:rPr>
              <a:t>Even better than good error messages is a careful design which prevents a problem from occurring in the first place. </a:t>
            </a:r>
            <a:br>
              <a:rPr lang="en-US" sz="1200" dirty="0">
                <a:effectLst/>
              </a:rPr>
            </a:br>
            <a:br>
              <a:rPr lang="en-US" sz="1200" dirty="0">
                <a:effectLst/>
              </a:rPr>
            </a:br>
            <a:br>
              <a:rPr lang="en-US" sz="1200" dirty="0">
                <a:effectLst/>
              </a:rPr>
            </a:br>
            <a:br>
              <a:rPr lang="en-US" sz="1200" dirty="0">
                <a:effectLst/>
              </a:rPr>
            </a:br>
            <a:br>
              <a:rPr lang="en-US" sz="1200" dirty="0">
                <a:effectLst/>
              </a:rPr>
            </a:br>
            <a:br>
              <a:rPr lang="en-US" sz="1200" dirty="0">
                <a:effectLst/>
              </a:rPr>
            </a:br>
            <a:br>
              <a:rPr lang="en-US" sz="1200" dirty="0">
                <a:effectLst/>
              </a:rPr>
            </a:br>
            <a:br>
              <a:rPr lang="en-US" sz="1200" dirty="0">
                <a:effectLst/>
              </a:rPr>
            </a:br>
            <a:br>
              <a:rPr lang="en-US" sz="1200" dirty="0">
                <a:effectLst/>
              </a:rPr>
            </a:br>
            <a:br>
              <a:rPr lang="en-US" sz="1200" dirty="0">
                <a:effectLst/>
              </a:rPr>
            </a:br>
            <a:br>
              <a:rPr lang="en-US" sz="1200" dirty="0">
                <a:effectLst/>
              </a:rPr>
            </a:br>
            <a:br>
              <a:rPr lang="en-US" sz="1200" dirty="0">
                <a:effectLst/>
              </a:rPr>
            </a:br>
            <a:br>
              <a:rPr lang="en-US" sz="1200" dirty="0">
                <a:effectLst/>
              </a:rPr>
            </a:br>
            <a:br>
              <a:rPr lang="en-US" sz="1200" dirty="0">
                <a:effectLst/>
              </a:rPr>
            </a:br>
            <a:br>
              <a:rPr lang="en-US" sz="1200" dirty="0">
                <a:effectLst/>
              </a:rPr>
            </a:br>
            <a:br>
              <a:rPr lang="en-US" sz="1200" dirty="0">
                <a:effectLst/>
              </a:rPr>
            </a:br>
            <a:r>
              <a:rPr lang="en-US" sz="1200" b="1" dirty="0">
                <a:solidFill>
                  <a:srgbClr val="000000"/>
                </a:solidFill>
                <a:effectLst/>
              </a:rPr>
              <a:t>6. Recognition rather than recall </a:t>
            </a:r>
            <a:br>
              <a:rPr lang="en-US" sz="1200" dirty="0">
                <a:solidFill>
                  <a:srgbClr val="000000"/>
                </a:solidFill>
                <a:effectLst/>
              </a:rPr>
            </a:br>
            <a:r>
              <a:rPr lang="en-US" sz="1200" dirty="0">
                <a:effectLst/>
              </a:rPr>
              <a:t>Make objects, actions, and options visible</a:t>
            </a:r>
            <a:r>
              <a:rPr lang="en-US" sz="1200" dirty="0"/>
              <a:t>.</a:t>
            </a:r>
            <a:br>
              <a:rPr lang="en-US" sz="1200" dirty="0">
                <a:effectLst/>
              </a:rPr>
            </a:br>
            <a:r>
              <a:rPr lang="en-US" sz="1200" dirty="0">
                <a:effectLst/>
              </a:rPr>
              <a:t>Instructions for use of the system should be visible.</a:t>
            </a:r>
            <a:br>
              <a:rPr lang="en-US" sz="1200" dirty="0">
                <a:effectLst/>
              </a:rPr>
            </a:br>
            <a:br>
              <a:rPr lang="en-US" sz="1200" dirty="0">
                <a:effectLst/>
              </a:rPr>
            </a:br>
            <a:r>
              <a:rPr lang="en-US" sz="1200" b="1" dirty="0">
                <a:solidFill>
                  <a:srgbClr val="000000"/>
                </a:solidFill>
                <a:effectLst/>
              </a:rPr>
              <a:t>7. Flexibility and efficiency of use </a:t>
            </a:r>
            <a:br>
              <a:rPr lang="en-US" sz="1200" dirty="0">
                <a:solidFill>
                  <a:srgbClr val="000000"/>
                </a:solidFill>
                <a:effectLst/>
              </a:rPr>
            </a:br>
            <a:r>
              <a:rPr lang="en-US" sz="1200" dirty="0">
                <a:effectLst/>
              </a:rPr>
              <a:t>Accelerators -- unseen by the novice user -- may often speed up the interaction for the expert user so that the system can cater to both inexperienced and experienced users. </a:t>
            </a:r>
            <a:br>
              <a:rPr lang="en-US" sz="1200" dirty="0">
                <a:effectLst/>
              </a:rPr>
            </a:br>
            <a:r>
              <a:rPr lang="en-US" sz="1200" dirty="0">
                <a:effectLst/>
              </a:rPr>
              <a:t>Allow users to tailor frequent actions. </a:t>
            </a:r>
            <a:br>
              <a:rPr lang="en-US" sz="1200" dirty="0">
                <a:effectLst/>
              </a:rPr>
            </a:br>
            <a:r>
              <a:rPr lang="en-US" sz="1200" dirty="0">
                <a:effectLst/>
              </a:rPr>
              <a:t> </a:t>
            </a:r>
            <a:br>
              <a:rPr lang="en-US" sz="1200" dirty="0">
                <a:effectLst/>
              </a:rPr>
            </a:br>
            <a:r>
              <a:rPr lang="en-US" sz="1200" b="1" dirty="0">
                <a:solidFill>
                  <a:srgbClr val="000000"/>
                </a:solidFill>
                <a:effectLst/>
              </a:rPr>
              <a:t>8. Aesthetic and minimalist design </a:t>
            </a:r>
            <a:br>
              <a:rPr lang="en-US" sz="1200" dirty="0">
                <a:solidFill>
                  <a:srgbClr val="000000"/>
                </a:solidFill>
                <a:effectLst/>
              </a:rPr>
            </a:br>
            <a:r>
              <a:rPr lang="en-US" sz="1200" dirty="0">
                <a:effectLst/>
              </a:rPr>
              <a:t>Dialogues should not contain information which is irrelevant or rarely needed. </a:t>
            </a:r>
            <a:br>
              <a:rPr lang="en-US" sz="1200" dirty="0">
                <a:effectLst/>
              </a:rPr>
            </a:br>
            <a:br>
              <a:rPr lang="en-US" sz="1200" dirty="0">
                <a:effectLst/>
              </a:rPr>
            </a:br>
            <a:r>
              <a:rPr lang="en-US" sz="1200" dirty="0">
                <a:effectLst/>
              </a:rPr>
              <a:t> </a:t>
            </a:r>
            <a:br>
              <a:rPr lang="en-US" sz="1200" dirty="0">
                <a:effectLst/>
              </a:rPr>
            </a:br>
            <a:r>
              <a:rPr lang="en-US" sz="1200" dirty="0">
                <a:effectLst/>
              </a:rPr>
              <a:t> </a:t>
            </a:r>
            <a:br>
              <a:rPr lang="en-US" sz="1200" dirty="0">
                <a:effectLst/>
              </a:rPr>
            </a:br>
            <a:r>
              <a:rPr lang="en-US" sz="1200" b="1" dirty="0">
                <a:solidFill>
                  <a:srgbClr val="000000"/>
                </a:solidFill>
                <a:effectLst/>
              </a:rPr>
              <a:t>9. Help users recognize, diagnose, and recover from errors </a:t>
            </a:r>
            <a:br>
              <a:rPr lang="en-US" sz="1200" dirty="0">
                <a:solidFill>
                  <a:srgbClr val="000000"/>
                </a:solidFill>
                <a:effectLst/>
              </a:rPr>
            </a:br>
            <a:r>
              <a:rPr lang="en-US" sz="1200" dirty="0">
                <a:effectLst/>
              </a:rPr>
              <a:t>Expressed in plain language.</a:t>
            </a:r>
            <a:br>
              <a:rPr lang="en-US" sz="1200" dirty="0">
                <a:effectLst/>
              </a:rPr>
            </a:br>
            <a:r>
              <a:rPr lang="en-US" sz="1200" dirty="0">
                <a:effectLst/>
              </a:rPr>
              <a:t>Precisely indicate the problem</a:t>
            </a:r>
            <a:br>
              <a:rPr lang="en-US" sz="1200" dirty="0">
                <a:effectLst/>
              </a:rPr>
            </a:br>
            <a:r>
              <a:rPr lang="en-US" sz="1200" dirty="0">
                <a:effectLst/>
              </a:rPr>
              <a:t>Constructively suggest a solution. </a:t>
            </a:r>
            <a:br>
              <a:rPr lang="en-US" sz="1200" dirty="0">
                <a:effectLst/>
              </a:rPr>
            </a:br>
            <a:r>
              <a:rPr lang="en-US" sz="1200" dirty="0">
                <a:effectLst/>
              </a:rPr>
              <a:t> </a:t>
            </a:r>
            <a:br>
              <a:rPr lang="en-US" sz="1200" dirty="0">
                <a:effectLst/>
              </a:rPr>
            </a:br>
            <a:r>
              <a:rPr lang="en-US" sz="1200" b="1" dirty="0">
                <a:solidFill>
                  <a:srgbClr val="000000"/>
                </a:solidFill>
                <a:effectLst/>
              </a:rPr>
              <a:t>10. Help and documentation </a:t>
            </a:r>
            <a:br>
              <a:rPr lang="en-US" sz="1200" dirty="0">
                <a:solidFill>
                  <a:srgbClr val="000000"/>
                </a:solidFill>
                <a:effectLst/>
              </a:rPr>
            </a:br>
            <a:r>
              <a:rPr lang="en-US" sz="1200" dirty="0">
                <a:effectLst/>
              </a:rPr>
              <a:t>Even though it is better if the system can be used without documentation, it may be necessary to provide help and documentation. </a:t>
            </a:r>
            <a:br>
              <a:rPr lang="en-US" sz="1200" dirty="0">
                <a:effectLst/>
              </a:rPr>
            </a:br>
            <a:br>
              <a:rPr lang="en-US" sz="1200" dirty="0">
                <a:effectLst/>
              </a:rPr>
            </a:br>
            <a:br>
              <a:rPr lang="en-US" sz="1200" kern="1200" dirty="0">
                <a:solidFill>
                  <a:schemeClr val="tx1"/>
                </a:solidFill>
                <a:effectLst/>
                <a:ea typeface="+mj-ea"/>
                <a:cs typeface="+mj-cs"/>
              </a:rPr>
            </a:br>
            <a:br>
              <a:rPr lang="en-US" sz="1200" b="1" kern="1200" dirty="0">
                <a:solidFill>
                  <a:schemeClr val="tx1"/>
                </a:solidFill>
                <a:ea typeface="+mj-ea"/>
                <a:cs typeface="+mj-cs"/>
              </a:rPr>
            </a:br>
            <a:br>
              <a:rPr lang="en-US" sz="1200" b="1" kern="1200" dirty="0">
                <a:solidFill>
                  <a:schemeClr val="tx1"/>
                </a:solidFill>
                <a:ea typeface="+mj-ea"/>
                <a:cs typeface="+mj-cs"/>
              </a:rPr>
            </a:br>
            <a:br>
              <a:rPr lang="en-US" sz="1200" b="1" kern="1200" dirty="0">
                <a:solidFill>
                  <a:schemeClr val="tx1"/>
                </a:solidFill>
                <a:ea typeface="+mj-ea"/>
                <a:cs typeface="+mj-cs"/>
              </a:rPr>
            </a:br>
            <a:br>
              <a:rPr lang="en-US" sz="1200" b="1" kern="1200" dirty="0">
                <a:solidFill>
                  <a:schemeClr val="tx1"/>
                </a:solidFill>
                <a:ea typeface="+mj-ea"/>
                <a:cs typeface="+mj-cs"/>
              </a:rPr>
            </a:br>
            <a:endParaRPr lang="en-US" sz="1200" kern="1200" dirty="0">
              <a:solidFill>
                <a:schemeClr val="tx1"/>
              </a:solidFill>
              <a:ea typeface="+mj-ea"/>
              <a:cs typeface="+mj-cs"/>
            </a:endParaRPr>
          </a:p>
        </p:txBody>
      </p:sp>
      <p:sp>
        <p:nvSpPr>
          <p:cNvPr id="46" name="Rectangle 45">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540246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kstfelt 4">
            <a:extLst>
              <a:ext uri="{FF2B5EF4-FFF2-40B4-BE49-F238E27FC236}">
                <a16:creationId xmlns:a16="http://schemas.microsoft.com/office/drawing/2014/main" id="{FC128C4F-9A8A-4255-BB16-2E27545EDC73}"/>
              </a:ext>
            </a:extLst>
          </p:cNvPr>
          <p:cNvSpPr txBox="1"/>
          <p:nvPr/>
        </p:nvSpPr>
        <p:spPr>
          <a:xfrm>
            <a:off x="560173" y="1008443"/>
            <a:ext cx="7356389" cy="4662815"/>
          </a:xfrm>
          <a:prstGeom prst="rect">
            <a:avLst/>
          </a:prstGeom>
          <a:noFill/>
          <a:effectLst/>
        </p:spPr>
        <p:txBody>
          <a:bodyPr wrap="square" rtlCol="0">
            <a:spAutoFit/>
          </a:bodyPr>
          <a:lstStyle/>
          <a:p>
            <a:r>
              <a:rPr lang="da-DK" sz="4900" b="1" dirty="0">
                <a:effectLst/>
                <a:latin typeface="+mj-lt"/>
                <a:ea typeface="Arial" panose="020B0604020202020204" pitchFamily="34" charset="0"/>
              </a:rPr>
              <a:t>Refleksion. </a:t>
            </a:r>
          </a:p>
          <a:p>
            <a:br>
              <a:rPr lang="da-DK" sz="1800" dirty="0">
                <a:effectLst/>
                <a:latin typeface="+mj-lt"/>
                <a:ea typeface="Arial" panose="020B0604020202020204" pitchFamily="34" charset="0"/>
              </a:rPr>
            </a:br>
            <a:r>
              <a:rPr lang="da-DK" sz="1600" u="none" strike="noStrike" dirty="0">
                <a:effectLst/>
                <a:latin typeface="+mj-lt"/>
                <a:ea typeface="Arial" panose="020B0604020202020204" pitchFamily="34" charset="0"/>
              </a:rPr>
              <a:t>Det var svært at finde en god baggrund med de rigtige farver. </a:t>
            </a:r>
          </a:p>
          <a:p>
            <a:endParaRPr lang="da-DK" sz="1600" dirty="0">
              <a:latin typeface="+mj-lt"/>
              <a:ea typeface="Arial" panose="020B0604020202020204" pitchFamily="34" charset="0"/>
            </a:endParaRPr>
          </a:p>
          <a:p>
            <a:r>
              <a:rPr lang="da-DK" sz="1600" u="none" strike="noStrike" dirty="0">
                <a:effectLst/>
                <a:latin typeface="+mj-lt"/>
                <a:ea typeface="Arial" panose="020B0604020202020204" pitchFamily="34" charset="0"/>
              </a:rPr>
              <a:t>Der skal undersøges hvilke værktøjer man kan bruge til farvekombination.</a:t>
            </a:r>
            <a:br>
              <a:rPr lang="da-DK" sz="1600" u="none" strike="noStrike" dirty="0">
                <a:effectLst/>
                <a:latin typeface="+mj-lt"/>
                <a:ea typeface="Arial" panose="020B0604020202020204" pitchFamily="34" charset="0"/>
              </a:rPr>
            </a:br>
            <a:endParaRPr lang="da-DK" sz="1600" u="none" strike="noStrike" dirty="0">
              <a:effectLst/>
              <a:latin typeface="+mj-lt"/>
              <a:ea typeface="Arial" panose="020B0604020202020204" pitchFamily="34" charset="0"/>
            </a:endParaRPr>
          </a:p>
          <a:p>
            <a:r>
              <a:rPr lang="da-DK" sz="1600" u="none" strike="noStrike" dirty="0">
                <a:effectLst/>
                <a:latin typeface="+mj-lt"/>
                <a:ea typeface="Arial" panose="020B0604020202020204" pitchFamily="34" charset="0"/>
              </a:rPr>
              <a:t>Opslagstavlen og det at skrive opslag skulle måske havde haft deres egne billeder så disse funktioner var mere tydelig for brugerne</a:t>
            </a:r>
            <a:br>
              <a:rPr lang="da-DK" sz="1800" u="none" strike="noStrike" dirty="0">
                <a:effectLst/>
                <a:latin typeface="+mj-lt"/>
                <a:ea typeface="Arial" panose="020B0604020202020204" pitchFamily="34" charset="0"/>
              </a:rPr>
            </a:br>
            <a:endParaRPr lang="da-DK" sz="1800" u="none" strike="noStrike" dirty="0">
              <a:effectLst/>
              <a:latin typeface="+mj-lt"/>
              <a:ea typeface="Arial" panose="020B0604020202020204" pitchFamily="34" charset="0"/>
            </a:endParaRPr>
          </a:p>
          <a:p>
            <a:endParaRPr lang="da-DK" dirty="0">
              <a:latin typeface="+mj-lt"/>
            </a:endParaRPr>
          </a:p>
          <a:p>
            <a:endParaRPr lang="da-DK" dirty="0">
              <a:latin typeface="+mj-lt"/>
            </a:endParaRPr>
          </a:p>
          <a:p>
            <a:endParaRPr lang="da-DK" dirty="0">
              <a:latin typeface="+mj-lt"/>
            </a:endParaRPr>
          </a:p>
          <a:p>
            <a:endParaRPr lang="da-DK" dirty="0">
              <a:latin typeface="+mj-lt"/>
            </a:endParaRPr>
          </a:p>
          <a:p>
            <a:endParaRPr lang="da-DK" dirty="0">
              <a:latin typeface="+mj-lt"/>
            </a:endParaRPr>
          </a:p>
          <a:p>
            <a:r>
              <a:rPr lang="da-DK" b="1" dirty="0">
                <a:latin typeface="+mj-lt"/>
              </a:rPr>
              <a:t>Kilder.</a:t>
            </a:r>
          </a:p>
          <a:p>
            <a:r>
              <a:rPr lang="da-DK" sz="800" b="1" dirty="0">
                <a:latin typeface="+mj-lt"/>
              </a:rPr>
              <a:t>Billederne, </a:t>
            </a:r>
            <a:r>
              <a:rPr lang="en-US" sz="800" b="1" dirty="0">
                <a:latin typeface="+mj-lt"/>
              </a:rPr>
              <a:t>Gestaltlovene og </a:t>
            </a:r>
            <a:r>
              <a:rPr lang="en-US" sz="800" b="1" dirty="0">
                <a:effectLst/>
                <a:latin typeface="+mj-lt"/>
              </a:rPr>
              <a:t>Heuristics Evaluation. </a:t>
            </a:r>
            <a:endParaRPr lang="da-DK" sz="800" b="1" dirty="0">
              <a:latin typeface="+mj-lt"/>
            </a:endParaRPr>
          </a:p>
        </p:txBody>
      </p:sp>
    </p:spTree>
    <p:extLst>
      <p:ext uri="{BB962C8B-B14F-4D97-AF65-F5344CB8AC3E}">
        <p14:creationId xmlns:p14="http://schemas.microsoft.com/office/powerpoint/2010/main" val="1183094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 descr="3D-sort/rød-kube illustration">
            <a:extLst>
              <a:ext uri="{FF2B5EF4-FFF2-40B4-BE49-F238E27FC236}">
                <a16:creationId xmlns:a16="http://schemas.microsoft.com/office/drawing/2014/main" id="{D4E93CFC-6DB6-4142-BE59-763EE88C3240}"/>
              </a:ext>
            </a:extLst>
          </p:cNvPr>
          <p:cNvPicPr>
            <a:picLocks noChangeAspect="1"/>
          </p:cNvPicPr>
          <p:nvPr/>
        </p:nvPicPr>
        <p:blipFill rotWithShape="1">
          <a:blip r:embed="rId2"/>
          <a:srcRect r="9091" b="14773"/>
          <a:stretch/>
        </p:blipFill>
        <p:spPr>
          <a:xfrm>
            <a:off x="20" y="10"/>
            <a:ext cx="12191981" cy="6857990"/>
          </a:xfrm>
          <a:prstGeom prst="rect">
            <a:avLst/>
          </a:prstGeom>
        </p:spPr>
      </p:pic>
      <p:sp>
        <p:nvSpPr>
          <p:cNvPr id="69" name="Rectangle 6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D4F54CC5-7B8E-46B1-A19A-E2D1696C741A}"/>
              </a:ext>
            </a:extLst>
          </p:cNvPr>
          <p:cNvSpPr>
            <a:spLocks noGrp="1"/>
          </p:cNvSpPr>
          <p:nvPr>
            <p:ph type="ctrTitle"/>
          </p:nvPr>
        </p:nvSpPr>
        <p:spPr>
          <a:xfrm>
            <a:off x="404553" y="3091928"/>
            <a:ext cx="9078562" cy="2387600"/>
          </a:xfrm>
          <a:effectLst>
            <a:outerShdw blurRad="50800" dist="38100" dir="2700000" algn="tl" rotWithShape="0">
              <a:prstClr val="black">
                <a:alpha val="40000"/>
              </a:prstClr>
            </a:outerShdw>
          </a:effectLst>
        </p:spPr>
        <p:txBody>
          <a:bodyPr>
            <a:normAutofit/>
          </a:bodyPr>
          <a:lstStyle/>
          <a:p>
            <a:pPr algn="l"/>
            <a:r>
              <a:rPr lang="da-DK" sz="6600" b="1" dirty="0"/>
              <a:t>For Mad 'resten.</a:t>
            </a:r>
            <a:br>
              <a:rPr lang="da-DK" sz="6600" b="1" dirty="0"/>
            </a:br>
            <a:endParaRPr lang="da-DK" sz="6600" b="1" dirty="0"/>
          </a:p>
        </p:txBody>
      </p:sp>
      <p:sp>
        <p:nvSpPr>
          <p:cNvPr id="71" name="Rectangle: Rounded Corners 70">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dertitel 2">
            <a:extLst>
              <a:ext uri="{FF2B5EF4-FFF2-40B4-BE49-F238E27FC236}">
                <a16:creationId xmlns:a16="http://schemas.microsoft.com/office/drawing/2014/main" id="{F5794C53-0941-433F-8641-7BF5F3C86066}"/>
              </a:ext>
            </a:extLst>
          </p:cNvPr>
          <p:cNvSpPr>
            <a:spLocks noGrp="1"/>
          </p:cNvSpPr>
          <p:nvPr>
            <p:ph type="subTitle" idx="1"/>
          </p:nvPr>
        </p:nvSpPr>
        <p:spPr>
          <a:xfrm>
            <a:off x="404553" y="5624945"/>
            <a:ext cx="9078562" cy="592975"/>
          </a:xfrm>
        </p:spPr>
        <p:txBody>
          <a:bodyPr anchor="ctr">
            <a:normAutofit/>
          </a:bodyPr>
          <a:lstStyle/>
          <a:p>
            <a:pPr algn="l"/>
            <a:r>
              <a:rPr lang="en-US" b="0" i="0" dirty="0">
                <a:solidFill>
                  <a:srgbClr val="202124"/>
                </a:solidFill>
                <a:effectLst/>
                <a:latin typeface="arial" panose="020B0604020202020204" pitchFamily="34" charset="0"/>
              </a:rPr>
              <a:t>You'd better not mess with Major Tom.</a:t>
            </a:r>
            <a:endParaRPr lang="da-DK" b="1" dirty="0"/>
          </a:p>
        </p:txBody>
      </p:sp>
    </p:spTree>
    <p:extLst>
      <p:ext uri="{BB962C8B-B14F-4D97-AF65-F5344CB8AC3E}">
        <p14:creationId xmlns:p14="http://schemas.microsoft.com/office/powerpoint/2010/main" val="2619712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7A5CAC3-7047-4BA3-BAAA-D880681B481D}"/>
              </a:ext>
            </a:extLst>
          </p:cNvPr>
          <p:cNvSpPr>
            <a:spLocks noGrp="1"/>
          </p:cNvSpPr>
          <p:nvPr>
            <p:ph type="title"/>
          </p:nvPr>
        </p:nvSpPr>
        <p:spPr>
          <a:xfrm>
            <a:off x="1371599" y="294538"/>
            <a:ext cx="9895951" cy="1033669"/>
          </a:xfrm>
          <a:effectLst>
            <a:outerShdw blurRad="50800" dist="38100" dir="2700000" algn="tl" rotWithShape="0">
              <a:prstClr val="black">
                <a:alpha val="40000"/>
              </a:prstClr>
            </a:outerShdw>
          </a:effectLst>
        </p:spPr>
        <p:txBody>
          <a:bodyPr numCol="2">
            <a:normAutofit/>
          </a:bodyPr>
          <a:lstStyle/>
          <a:p>
            <a:pPr marL="571500" indent="-571500" algn="ctr">
              <a:buFont typeface="Wingdings" panose="05000000000000000000" pitchFamily="2" charset="2"/>
              <a:buChar char="Ø"/>
            </a:pPr>
            <a:r>
              <a:rPr lang="da-DK" b="1" dirty="0">
                <a:solidFill>
                  <a:schemeClr val="bg1"/>
                </a:solidFill>
              </a:rPr>
              <a:t>Intro Siden.</a:t>
            </a:r>
            <a:br>
              <a:rPr lang="da-DK" sz="1400" b="1" dirty="0"/>
            </a:br>
            <a:br>
              <a:rPr lang="da-DK" sz="1400" b="1" dirty="0"/>
            </a:br>
            <a:br>
              <a:rPr lang="da-DK" sz="1300" b="1" dirty="0">
                <a:solidFill>
                  <a:srgbClr val="FFFFFF"/>
                </a:solidFill>
              </a:rPr>
            </a:br>
            <a:br>
              <a:rPr lang="da-DK" sz="1300" b="1" dirty="0">
                <a:solidFill>
                  <a:srgbClr val="FFFFFF"/>
                </a:solidFill>
              </a:rPr>
            </a:br>
            <a:br>
              <a:rPr lang="da-DK" sz="1300" b="1" dirty="0">
                <a:solidFill>
                  <a:srgbClr val="FFFFFF"/>
                </a:solidFill>
              </a:rPr>
            </a:br>
            <a:br>
              <a:rPr lang="da-DK" sz="1300" b="1" dirty="0">
                <a:solidFill>
                  <a:srgbClr val="FFFFFF"/>
                </a:solidFill>
              </a:rPr>
            </a:br>
            <a:endParaRPr lang="da-DK" sz="1300" dirty="0">
              <a:solidFill>
                <a:srgbClr val="FFFFFF"/>
              </a:solidFill>
            </a:endParaRPr>
          </a:p>
        </p:txBody>
      </p:sp>
      <p:pic>
        <p:nvPicPr>
          <p:cNvPr id="7" name="Pladsholder til indhold 6">
            <a:extLst>
              <a:ext uri="{FF2B5EF4-FFF2-40B4-BE49-F238E27FC236}">
                <a16:creationId xmlns:a16="http://schemas.microsoft.com/office/drawing/2014/main" id="{16DB0758-BA17-4277-B6F1-B41C2815F3CB}"/>
              </a:ext>
            </a:extLst>
          </p:cNvPr>
          <p:cNvPicPr>
            <a:picLocks noGrp="1" noChangeAspect="1"/>
          </p:cNvPicPr>
          <p:nvPr>
            <p:ph idx="1"/>
          </p:nvPr>
        </p:nvPicPr>
        <p:blipFill>
          <a:blip r:embed="rId2"/>
          <a:stretch>
            <a:fillRect/>
          </a:stretch>
        </p:blipFill>
        <p:spPr>
          <a:xfrm>
            <a:off x="3451133" y="1766935"/>
            <a:ext cx="8740863" cy="4921562"/>
          </a:xfrm>
        </p:spPr>
      </p:pic>
      <p:sp>
        <p:nvSpPr>
          <p:cNvPr id="11" name="Tekstfelt 10">
            <a:extLst>
              <a:ext uri="{FF2B5EF4-FFF2-40B4-BE49-F238E27FC236}">
                <a16:creationId xmlns:a16="http://schemas.microsoft.com/office/drawing/2014/main" id="{200FDCF0-6F24-486A-9AEE-D8CE218D4E0A}"/>
              </a:ext>
            </a:extLst>
          </p:cNvPr>
          <p:cNvSpPr txBox="1"/>
          <p:nvPr/>
        </p:nvSpPr>
        <p:spPr>
          <a:xfrm>
            <a:off x="459350" y="2581111"/>
            <a:ext cx="5831236" cy="3539430"/>
          </a:xfrm>
          <a:prstGeom prst="rect">
            <a:avLst/>
          </a:prstGeom>
          <a:noFill/>
        </p:spPr>
        <p:txBody>
          <a:bodyPr wrap="square">
            <a:spAutoFit/>
          </a:bodyPr>
          <a:lstStyle/>
          <a:p>
            <a:pPr marL="285750" indent="-285750">
              <a:buFont typeface="Wingdings" panose="05000000000000000000" pitchFamily="2" charset="2"/>
              <a:buChar char="q"/>
            </a:pPr>
            <a:r>
              <a:rPr lang="da-DK" sz="1600" b="1" u="none" strike="noStrike" dirty="0">
                <a:solidFill>
                  <a:schemeClr val="tx2">
                    <a:lumMod val="85000"/>
                    <a:lumOff val="15000"/>
                  </a:schemeClr>
                </a:solidFill>
                <a:effectLst/>
                <a:latin typeface="+mj-lt"/>
                <a:ea typeface="Arial" panose="020B0604020202020204" pitchFamily="34" charset="0"/>
              </a:rPr>
              <a:t>Intro Siden.</a:t>
            </a:r>
          </a:p>
          <a:p>
            <a:endParaRPr lang="da-DK" sz="1600" b="1" u="none" strike="noStrike" dirty="0">
              <a:solidFill>
                <a:schemeClr val="tx2">
                  <a:lumMod val="85000"/>
                  <a:lumOff val="15000"/>
                </a:schemeClr>
              </a:solidFill>
              <a:effectLst/>
              <a:latin typeface="+mj-lt"/>
              <a:ea typeface="Arial" panose="020B0604020202020204" pitchFamily="34" charset="0"/>
            </a:endParaRPr>
          </a:p>
          <a:p>
            <a:pPr marL="285750" indent="-285750">
              <a:buFont typeface="Wingdings" panose="05000000000000000000" pitchFamily="2" charset="2"/>
              <a:buChar char="§"/>
            </a:pPr>
            <a:r>
              <a:rPr lang="da-DK" sz="1600" b="1" u="none" strike="noStrike" dirty="0">
                <a:solidFill>
                  <a:schemeClr val="tx2">
                    <a:lumMod val="85000"/>
                    <a:lumOff val="15000"/>
                  </a:schemeClr>
                </a:solidFill>
                <a:effectLst/>
                <a:latin typeface="+mj-lt"/>
                <a:ea typeface="Arial" panose="020B0604020202020204" pitchFamily="34" charset="0"/>
              </a:rPr>
              <a:t>Vi har lavet en hjemmeside som giver information om madspild, samt en opslagstavle hvor brugere kan dele idéer til at undgå madspild.</a:t>
            </a:r>
          </a:p>
          <a:p>
            <a:pPr marL="0" indent="0">
              <a:buNone/>
            </a:pPr>
            <a:endParaRPr lang="da-DK" sz="1600" b="1" u="none" strike="noStrike" dirty="0">
              <a:solidFill>
                <a:schemeClr val="tx2">
                  <a:lumMod val="85000"/>
                  <a:lumOff val="15000"/>
                </a:schemeClr>
              </a:solidFill>
              <a:effectLst/>
              <a:latin typeface="+mj-lt"/>
              <a:ea typeface="Arial" panose="020B0604020202020204" pitchFamily="34" charset="0"/>
            </a:endParaRPr>
          </a:p>
          <a:p>
            <a:pPr marL="285750" indent="-285750">
              <a:buFont typeface="Wingdings" panose="05000000000000000000" pitchFamily="2" charset="2"/>
              <a:buChar char="§"/>
            </a:pPr>
            <a:r>
              <a:rPr lang="da-DK" sz="1600" b="1" u="none" strike="noStrike" dirty="0">
                <a:solidFill>
                  <a:schemeClr val="tx2">
                    <a:lumMod val="85000"/>
                    <a:lumOff val="15000"/>
                  </a:schemeClr>
                </a:solidFill>
                <a:effectLst/>
                <a:latin typeface="+mj-lt"/>
                <a:ea typeface="Arial" panose="020B0604020202020204" pitchFamily="34" charset="0"/>
              </a:rPr>
              <a:t>Links til alle sider findes på Index siden så det er nemt at navigerer for brugeren.</a:t>
            </a:r>
          </a:p>
          <a:p>
            <a:endParaRPr lang="da-DK" sz="1600" b="1" u="none" strike="noStrike" dirty="0">
              <a:solidFill>
                <a:schemeClr val="tx2">
                  <a:lumMod val="85000"/>
                  <a:lumOff val="15000"/>
                </a:schemeClr>
              </a:solidFill>
              <a:effectLst/>
              <a:latin typeface="+mj-lt"/>
              <a:ea typeface="Arial" panose="020B0604020202020204" pitchFamily="34" charset="0"/>
            </a:endParaRPr>
          </a:p>
          <a:p>
            <a:pPr marL="285750" indent="-285750">
              <a:buFont typeface="Wingdings" panose="05000000000000000000" pitchFamily="2" charset="2"/>
              <a:buChar char="§"/>
            </a:pPr>
            <a:r>
              <a:rPr lang="da-DK" sz="1600" b="1" u="none" strike="noStrike" dirty="0">
                <a:solidFill>
                  <a:schemeClr val="tx2">
                    <a:lumMod val="85000"/>
                    <a:lumOff val="15000"/>
                  </a:schemeClr>
                </a:solidFill>
                <a:effectLst/>
                <a:latin typeface="+mj-lt"/>
                <a:ea typeface="Arial" panose="020B0604020202020204" pitchFamily="34" charset="0"/>
              </a:rPr>
              <a:t>Vi ville gerne bruge farver som gør vores side unik og let genkendelig.</a:t>
            </a:r>
          </a:p>
          <a:p>
            <a:endParaRPr lang="da-DK" sz="1600" b="1" u="none" strike="noStrike" dirty="0">
              <a:solidFill>
                <a:schemeClr val="tx2">
                  <a:lumMod val="85000"/>
                  <a:lumOff val="15000"/>
                </a:schemeClr>
              </a:solidFill>
              <a:effectLst/>
              <a:latin typeface="+mj-lt"/>
              <a:ea typeface="Arial" panose="020B0604020202020204" pitchFamily="34" charset="0"/>
            </a:endParaRPr>
          </a:p>
          <a:p>
            <a:pPr marL="285750" indent="-285750">
              <a:buFont typeface="Wingdings" panose="05000000000000000000" pitchFamily="2" charset="2"/>
              <a:buChar char="§"/>
            </a:pPr>
            <a:r>
              <a:rPr lang="da-DK" sz="1600" b="1" u="none" strike="noStrike" dirty="0">
                <a:solidFill>
                  <a:schemeClr val="tx2">
                    <a:lumMod val="85000"/>
                    <a:lumOff val="15000"/>
                  </a:schemeClr>
                </a:solidFill>
                <a:effectLst/>
                <a:latin typeface="+mj-lt"/>
                <a:ea typeface="Arial" panose="020B0604020202020204" pitchFamily="34" charset="0"/>
              </a:rPr>
              <a:t>Den første tekst i Body er vores “Mission Statement” så brugeren hurtig bliver sat ind i hvad vores hjemmeside handler om</a:t>
            </a:r>
          </a:p>
        </p:txBody>
      </p:sp>
    </p:spTree>
    <p:extLst>
      <p:ext uri="{BB962C8B-B14F-4D97-AF65-F5344CB8AC3E}">
        <p14:creationId xmlns:p14="http://schemas.microsoft.com/office/powerpoint/2010/main" val="1116295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7A5CAC3-7047-4BA3-BAAA-D880681B481D}"/>
              </a:ext>
            </a:extLst>
          </p:cNvPr>
          <p:cNvSpPr>
            <a:spLocks noGrp="1"/>
          </p:cNvSpPr>
          <p:nvPr>
            <p:ph type="title"/>
          </p:nvPr>
        </p:nvSpPr>
        <p:spPr>
          <a:xfrm>
            <a:off x="1371599" y="294538"/>
            <a:ext cx="9895951" cy="1033669"/>
          </a:xfrm>
          <a:effectLst>
            <a:outerShdw blurRad="50800" dist="38100" dir="2700000" algn="tl" rotWithShape="0">
              <a:prstClr val="black">
                <a:alpha val="40000"/>
              </a:prstClr>
            </a:outerShdw>
          </a:effectLst>
        </p:spPr>
        <p:txBody>
          <a:bodyPr numCol="2">
            <a:normAutofit/>
          </a:bodyPr>
          <a:lstStyle/>
          <a:p>
            <a:pPr marL="571500" indent="-571500" algn="ctr">
              <a:buFont typeface="Wingdings" panose="05000000000000000000" pitchFamily="2" charset="2"/>
              <a:buChar char="Ø"/>
            </a:pPr>
            <a:r>
              <a:rPr lang="da-DK" b="1" dirty="0">
                <a:solidFill>
                  <a:srgbClr val="FFFFFF"/>
                </a:solidFill>
              </a:rPr>
              <a:t>Usability.</a:t>
            </a:r>
            <a:r>
              <a:rPr lang="da-DK" sz="1400" b="1" dirty="0">
                <a:solidFill>
                  <a:srgbClr val="FFFFFF"/>
                </a:solidFill>
              </a:rPr>
              <a:t> </a:t>
            </a:r>
            <a:r>
              <a:rPr lang="en-GB" sz="1400" dirty="0">
                <a:solidFill>
                  <a:schemeClr val="bg2">
                    <a:lumMod val="90000"/>
                  </a:schemeClr>
                </a:solidFill>
                <a:effectLst/>
              </a:rPr>
              <a:t>FURPS</a:t>
            </a:r>
            <a:r>
              <a:rPr lang="en-US" sz="1400" dirty="0">
                <a:solidFill>
                  <a:schemeClr val="bg2">
                    <a:lumMod val="90000"/>
                  </a:schemeClr>
                </a:solidFill>
                <a:effectLst/>
              </a:rPr>
              <a:t> / </a:t>
            </a:r>
            <a:r>
              <a:rPr lang="en-GB" sz="1400" dirty="0">
                <a:solidFill>
                  <a:schemeClr val="bg2">
                    <a:lumMod val="90000"/>
                  </a:schemeClr>
                </a:solidFill>
                <a:effectLst/>
              </a:rPr>
              <a:t>FURPS</a:t>
            </a:r>
            <a:r>
              <a:rPr lang="en-US" sz="1400" dirty="0">
                <a:solidFill>
                  <a:schemeClr val="bg2">
                    <a:lumMod val="90000"/>
                  </a:schemeClr>
                </a:solidFill>
                <a:effectLst/>
              </a:rPr>
              <a:t>+ og GRASP.</a:t>
            </a:r>
            <a:br>
              <a:rPr lang="da-DK" sz="1400" b="1" dirty="0"/>
            </a:br>
            <a:br>
              <a:rPr lang="da-DK" sz="1400" b="1" dirty="0"/>
            </a:br>
            <a:br>
              <a:rPr lang="da-DK" sz="1300" b="1" dirty="0">
                <a:solidFill>
                  <a:srgbClr val="FFFFFF"/>
                </a:solidFill>
              </a:rPr>
            </a:br>
            <a:br>
              <a:rPr lang="da-DK" sz="1300" b="1" dirty="0">
                <a:solidFill>
                  <a:srgbClr val="FFFFFF"/>
                </a:solidFill>
              </a:rPr>
            </a:br>
            <a:br>
              <a:rPr lang="da-DK" sz="1300" b="1" dirty="0">
                <a:solidFill>
                  <a:srgbClr val="FFFFFF"/>
                </a:solidFill>
              </a:rPr>
            </a:br>
            <a:br>
              <a:rPr lang="da-DK" sz="1300" b="1" dirty="0">
                <a:solidFill>
                  <a:srgbClr val="FFFFFF"/>
                </a:solidFill>
              </a:rPr>
            </a:br>
            <a:endParaRPr lang="da-DK" sz="1300" dirty="0">
              <a:solidFill>
                <a:srgbClr val="FFFFFF"/>
              </a:solidFill>
            </a:endParaRPr>
          </a:p>
        </p:txBody>
      </p:sp>
      <p:pic>
        <p:nvPicPr>
          <p:cNvPr id="7" name="Pladsholder til indhold 6">
            <a:extLst>
              <a:ext uri="{FF2B5EF4-FFF2-40B4-BE49-F238E27FC236}">
                <a16:creationId xmlns:a16="http://schemas.microsoft.com/office/drawing/2014/main" id="{16DB0758-BA17-4277-B6F1-B41C2815F3CB}"/>
              </a:ext>
            </a:extLst>
          </p:cNvPr>
          <p:cNvPicPr>
            <a:picLocks noGrp="1" noChangeAspect="1"/>
          </p:cNvPicPr>
          <p:nvPr>
            <p:ph idx="1"/>
          </p:nvPr>
        </p:nvPicPr>
        <p:blipFill>
          <a:blip r:embed="rId2"/>
          <a:stretch>
            <a:fillRect/>
          </a:stretch>
        </p:blipFill>
        <p:spPr>
          <a:xfrm>
            <a:off x="3451133" y="1766935"/>
            <a:ext cx="8740863" cy="4921562"/>
          </a:xfrm>
        </p:spPr>
      </p:pic>
      <p:sp>
        <p:nvSpPr>
          <p:cNvPr id="3" name="Tekstfelt 2">
            <a:extLst>
              <a:ext uri="{FF2B5EF4-FFF2-40B4-BE49-F238E27FC236}">
                <a16:creationId xmlns:a16="http://schemas.microsoft.com/office/drawing/2014/main" id="{CA22AD61-366D-4ADB-BE03-774FF563781D}"/>
              </a:ext>
            </a:extLst>
          </p:cNvPr>
          <p:cNvSpPr txBox="1"/>
          <p:nvPr/>
        </p:nvSpPr>
        <p:spPr>
          <a:xfrm>
            <a:off x="278117" y="2581111"/>
            <a:ext cx="6929991" cy="3293209"/>
          </a:xfrm>
          <a:prstGeom prst="rect">
            <a:avLst/>
          </a:prstGeom>
          <a:noFill/>
        </p:spPr>
        <p:txBody>
          <a:bodyPr wrap="square" rtlCol="0">
            <a:spAutoFit/>
          </a:bodyPr>
          <a:lstStyle/>
          <a:p>
            <a:pPr marL="285750" indent="-285750">
              <a:buFont typeface="Wingdings" panose="05000000000000000000" pitchFamily="2" charset="2"/>
              <a:buChar char="q"/>
            </a:pPr>
            <a:r>
              <a:rPr lang="en-GB" sz="1600" dirty="0">
                <a:effectLst/>
                <a:latin typeface="+mj-lt"/>
              </a:rPr>
              <a:t> </a:t>
            </a:r>
            <a:r>
              <a:rPr lang="en-GB" sz="1600" b="1" dirty="0">
                <a:effectLst/>
                <a:latin typeface="+mj-lt"/>
              </a:rPr>
              <a:t>Viewing – Capturing - </a:t>
            </a:r>
            <a:r>
              <a:rPr lang="en-GB" sz="1600" b="1" dirty="0">
                <a:latin typeface="+mj-lt"/>
              </a:rPr>
              <a:t>S</a:t>
            </a:r>
            <a:r>
              <a:rPr lang="en-GB" sz="1600" b="1" dirty="0">
                <a:effectLst/>
                <a:latin typeface="+mj-lt"/>
              </a:rPr>
              <a:t>tating requirement – Accessibility - </a:t>
            </a:r>
            <a:r>
              <a:rPr lang="en-GB" sz="1600" b="1" dirty="0">
                <a:latin typeface="+mj-lt"/>
              </a:rPr>
              <a:t>I</a:t>
            </a:r>
            <a:r>
              <a:rPr lang="en-GB" sz="1600" b="1" dirty="0">
                <a:effectLst/>
                <a:latin typeface="+mj-lt"/>
              </a:rPr>
              <a:t>nterface aesthetics</a:t>
            </a:r>
            <a:endParaRPr lang="da-DK" sz="1600" b="1" dirty="0">
              <a:latin typeface="+mj-lt"/>
            </a:endParaRPr>
          </a:p>
          <a:p>
            <a:endParaRPr lang="da-DK" sz="1600" b="1" dirty="0">
              <a:solidFill>
                <a:schemeClr val="tx2">
                  <a:lumMod val="85000"/>
                  <a:lumOff val="15000"/>
                </a:schemeClr>
              </a:solidFill>
              <a:latin typeface="+mj-lt"/>
            </a:endParaRPr>
          </a:p>
          <a:p>
            <a:pPr marL="285750" indent="-285750">
              <a:buFont typeface="Wingdings" panose="05000000000000000000" pitchFamily="2" charset="2"/>
              <a:buChar char="§"/>
            </a:pPr>
            <a:r>
              <a:rPr lang="da-DK" sz="1600" dirty="0">
                <a:solidFill>
                  <a:schemeClr val="tx2">
                    <a:lumMod val="85000"/>
                    <a:lumOff val="15000"/>
                  </a:schemeClr>
                </a:solidFill>
                <a:latin typeface="+mj-lt"/>
              </a:rPr>
              <a:t>De tre brugerspecifikke sider. Hvis information er målrette de bestemte grupper</a:t>
            </a:r>
          </a:p>
          <a:p>
            <a:endParaRPr lang="da-DK" sz="1600" dirty="0">
              <a:solidFill>
                <a:schemeClr val="tx2">
                  <a:lumMod val="85000"/>
                  <a:lumOff val="15000"/>
                </a:schemeClr>
              </a:solidFill>
              <a:latin typeface="+mj-lt"/>
            </a:endParaRPr>
          </a:p>
          <a:p>
            <a:pPr marL="285750" indent="-285750">
              <a:buFont typeface="Wingdings" panose="05000000000000000000" pitchFamily="2" charset="2"/>
              <a:buChar char="§"/>
            </a:pPr>
            <a:r>
              <a:rPr lang="da-DK" sz="1600" dirty="0">
                <a:solidFill>
                  <a:schemeClr val="tx2">
                    <a:lumMod val="85000"/>
                    <a:lumOff val="15000"/>
                  </a:schemeClr>
                </a:solidFill>
                <a:latin typeface="+mj-lt"/>
              </a:rPr>
              <a:t>Forbruger</a:t>
            </a:r>
            <a:r>
              <a:rPr lang="da-DK" sz="1600" dirty="0">
                <a:latin typeface="+mj-lt"/>
              </a:rPr>
              <a:t>.</a:t>
            </a:r>
            <a:endParaRPr lang="en-US" sz="1600" dirty="0">
              <a:latin typeface="+mj-lt"/>
            </a:endParaRPr>
          </a:p>
          <a:p>
            <a:pPr marL="285750" indent="-285750">
              <a:buFont typeface="Wingdings" panose="05000000000000000000" pitchFamily="2" charset="2"/>
              <a:buChar char="§"/>
            </a:pPr>
            <a:r>
              <a:rPr lang="da-DK" sz="1600" dirty="0">
                <a:solidFill>
                  <a:schemeClr val="tx2">
                    <a:lumMod val="85000"/>
                    <a:lumOff val="15000"/>
                  </a:schemeClr>
                </a:solidFill>
                <a:latin typeface="+mj-lt"/>
              </a:rPr>
              <a:t>Virksomhed</a:t>
            </a:r>
            <a:r>
              <a:rPr lang="da-DK" sz="1600" dirty="0">
                <a:latin typeface="+mj-lt"/>
              </a:rPr>
              <a:t>.</a:t>
            </a:r>
            <a:endParaRPr lang="en-US" sz="1600" dirty="0">
              <a:latin typeface="+mj-lt"/>
            </a:endParaRPr>
          </a:p>
          <a:p>
            <a:pPr marL="285750" indent="-285750">
              <a:buFont typeface="Wingdings" panose="05000000000000000000" pitchFamily="2" charset="2"/>
              <a:buChar char="§"/>
            </a:pPr>
            <a:r>
              <a:rPr lang="da-DK" sz="1600" dirty="0">
                <a:solidFill>
                  <a:schemeClr val="tx2">
                    <a:lumMod val="85000"/>
                    <a:lumOff val="15000"/>
                  </a:schemeClr>
                </a:solidFill>
                <a:latin typeface="+mj-lt"/>
              </a:rPr>
              <a:t>Organisation.</a:t>
            </a:r>
          </a:p>
          <a:p>
            <a:endParaRPr lang="da-DK" sz="1600" dirty="0">
              <a:solidFill>
                <a:schemeClr val="tx2">
                  <a:lumMod val="85000"/>
                  <a:lumOff val="15000"/>
                </a:schemeClr>
              </a:solidFill>
              <a:latin typeface="+mj-lt"/>
            </a:endParaRPr>
          </a:p>
          <a:p>
            <a:pPr marL="285750" indent="-285750">
              <a:buFont typeface="Wingdings" panose="05000000000000000000" pitchFamily="2" charset="2"/>
              <a:buChar char="§"/>
            </a:pPr>
            <a:r>
              <a:rPr lang="da-DK" sz="1600" dirty="0">
                <a:solidFill>
                  <a:schemeClr val="tx2">
                    <a:lumMod val="85000"/>
                    <a:lumOff val="15000"/>
                  </a:schemeClr>
                </a:solidFill>
                <a:latin typeface="+mj-lt"/>
              </a:rPr>
              <a:t>Indholdet af siderne er korte og har links. </a:t>
            </a:r>
          </a:p>
          <a:p>
            <a:pPr marL="285750" indent="-285750">
              <a:buFont typeface="Wingdings" panose="05000000000000000000" pitchFamily="2" charset="2"/>
              <a:buChar char="§"/>
            </a:pPr>
            <a:r>
              <a:rPr lang="da-DK" sz="1600" dirty="0">
                <a:solidFill>
                  <a:schemeClr val="tx2">
                    <a:lumMod val="85000"/>
                    <a:lumOff val="15000"/>
                  </a:schemeClr>
                </a:solidFill>
                <a:latin typeface="+mj-lt"/>
              </a:rPr>
              <a:t>Så brugerne kan finde rundt til andre hjemmesider på nettet der opfylder deres ønsker om at opnå information om madspild</a:t>
            </a:r>
            <a:endParaRPr lang="en-US" sz="1600" dirty="0">
              <a:solidFill>
                <a:schemeClr val="tx2">
                  <a:lumMod val="85000"/>
                  <a:lumOff val="15000"/>
                </a:schemeClr>
              </a:solidFill>
              <a:latin typeface="+mj-lt"/>
            </a:endParaRPr>
          </a:p>
          <a:p>
            <a:endParaRPr lang="da-DK" sz="1600" dirty="0">
              <a:latin typeface="+mj-lt"/>
            </a:endParaRPr>
          </a:p>
        </p:txBody>
      </p:sp>
    </p:spTree>
    <p:extLst>
      <p:ext uri="{BB962C8B-B14F-4D97-AF65-F5344CB8AC3E}">
        <p14:creationId xmlns:p14="http://schemas.microsoft.com/office/powerpoint/2010/main" val="3721927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4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4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4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Rectangle 5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7A5CAC3-7047-4BA3-BAAA-D880681B481D}"/>
              </a:ext>
            </a:extLst>
          </p:cNvPr>
          <p:cNvSpPr>
            <a:spLocks noGrp="1"/>
          </p:cNvSpPr>
          <p:nvPr>
            <p:ph type="title"/>
          </p:nvPr>
        </p:nvSpPr>
        <p:spPr>
          <a:xfrm>
            <a:off x="466722" y="586855"/>
            <a:ext cx="3201366" cy="3387497"/>
          </a:xfrm>
          <a:effectLst>
            <a:outerShdw blurRad="50800" dist="38100" dir="2700000" algn="tl" rotWithShape="0">
              <a:prstClr val="black">
                <a:alpha val="40000"/>
              </a:prstClr>
            </a:outerShdw>
          </a:effectLst>
        </p:spPr>
        <p:txBody>
          <a:bodyPr numCol="2" anchor="b">
            <a:normAutofit/>
          </a:bodyPr>
          <a:lstStyle/>
          <a:p>
            <a:r>
              <a:rPr lang="da-DK" sz="2200" b="1" dirty="0">
                <a:solidFill>
                  <a:srgbClr val="FFFFFF"/>
                </a:solidFill>
              </a:rPr>
              <a:t>Index-siden.</a:t>
            </a:r>
            <a:br>
              <a:rPr lang="da-DK" sz="2200" b="1" dirty="0">
                <a:solidFill>
                  <a:srgbClr val="FFFFFF"/>
                </a:solidFill>
              </a:rPr>
            </a:br>
            <a:br>
              <a:rPr lang="da-DK" sz="2200" b="1" dirty="0">
                <a:solidFill>
                  <a:srgbClr val="FFFFFF"/>
                </a:solidFill>
              </a:rPr>
            </a:br>
            <a:br>
              <a:rPr lang="da-DK" sz="2200" b="1" dirty="0">
                <a:solidFill>
                  <a:srgbClr val="FFFFFF"/>
                </a:solidFill>
              </a:rPr>
            </a:br>
            <a:br>
              <a:rPr lang="da-DK" sz="2200" b="1" dirty="0">
                <a:solidFill>
                  <a:srgbClr val="FFFFFF"/>
                </a:solidFill>
              </a:rPr>
            </a:br>
            <a:endParaRPr lang="da-DK" sz="2200" dirty="0">
              <a:solidFill>
                <a:srgbClr val="FFFFFF"/>
              </a:solidFill>
            </a:endParaRPr>
          </a:p>
        </p:txBody>
      </p:sp>
      <p:pic>
        <p:nvPicPr>
          <p:cNvPr id="6" name="Billede 5">
            <a:extLst>
              <a:ext uri="{FF2B5EF4-FFF2-40B4-BE49-F238E27FC236}">
                <a16:creationId xmlns:a16="http://schemas.microsoft.com/office/drawing/2014/main" id="{79991CF7-F558-4B2C-9AB5-0B5993C38FB5}"/>
              </a:ext>
            </a:extLst>
          </p:cNvPr>
          <p:cNvPicPr>
            <a:picLocks noChangeAspect="1"/>
          </p:cNvPicPr>
          <p:nvPr/>
        </p:nvPicPr>
        <p:blipFill>
          <a:blip r:embed="rId2"/>
          <a:stretch>
            <a:fillRect/>
          </a:stretch>
        </p:blipFill>
        <p:spPr>
          <a:xfrm>
            <a:off x="4037826" y="1038569"/>
            <a:ext cx="8151127" cy="4588686"/>
          </a:xfrm>
          <a:prstGeom prst="rect">
            <a:avLst/>
          </a:prstGeom>
        </p:spPr>
      </p:pic>
      <p:sp>
        <p:nvSpPr>
          <p:cNvPr id="3" name="Tekstfelt 2">
            <a:extLst>
              <a:ext uri="{FF2B5EF4-FFF2-40B4-BE49-F238E27FC236}">
                <a16:creationId xmlns:a16="http://schemas.microsoft.com/office/drawing/2014/main" id="{44667356-B162-4586-9853-EFF19CA16A35}"/>
              </a:ext>
            </a:extLst>
          </p:cNvPr>
          <p:cNvSpPr txBox="1"/>
          <p:nvPr/>
        </p:nvSpPr>
        <p:spPr>
          <a:xfrm>
            <a:off x="4542895" y="294467"/>
            <a:ext cx="7140979" cy="584775"/>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da-DK" sz="3200" b="1" dirty="0">
                <a:latin typeface="+mj-lt"/>
              </a:rPr>
              <a:t>Mad ‘For 'resten.</a:t>
            </a:r>
            <a:endParaRPr lang="da-DK" sz="3200" dirty="0">
              <a:latin typeface="+mj-lt"/>
            </a:endParaRPr>
          </a:p>
        </p:txBody>
      </p:sp>
      <p:sp>
        <p:nvSpPr>
          <p:cNvPr id="4" name="Tekstfelt 3">
            <a:extLst>
              <a:ext uri="{FF2B5EF4-FFF2-40B4-BE49-F238E27FC236}">
                <a16:creationId xmlns:a16="http://schemas.microsoft.com/office/drawing/2014/main" id="{A7A036B7-7C7F-44D6-ACC1-6962632D492B}"/>
              </a:ext>
            </a:extLst>
          </p:cNvPr>
          <p:cNvSpPr txBox="1"/>
          <p:nvPr/>
        </p:nvSpPr>
        <p:spPr>
          <a:xfrm>
            <a:off x="4504548" y="901502"/>
            <a:ext cx="673582" cy="338554"/>
          </a:xfrm>
          <a:prstGeom prst="rect">
            <a:avLst/>
          </a:prstGeom>
          <a:noFill/>
        </p:spPr>
        <p:txBody>
          <a:bodyPr wrap="none" rtlCol="0">
            <a:spAutoFit/>
          </a:bodyPr>
          <a:lstStyle/>
          <a:p>
            <a:r>
              <a:rPr lang="da-DK" sz="1600" b="1" u="sng" dirty="0">
                <a:latin typeface="+mj-lt"/>
              </a:rPr>
              <a:t>Home</a:t>
            </a:r>
          </a:p>
        </p:txBody>
      </p:sp>
      <p:sp>
        <p:nvSpPr>
          <p:cNvPr id="5" name="Tekstfelt 4">
            <a:extLst>
              <a:ext uri="{FF2B5EF4-FFF2-40B4-BE49-F238E27FC236}">
                <a16:creationId xmlns:a16="http://schemas.microsoft.com/office/drawing/2014/main" id="{D5C8C08B-9583-4985-9943-6F627913D448}"/>
              </a:ext>
            </a:extLst>
          </p:cNvPr>
          <p:cNvSpPr txBox="1"/>
          <p:nvPr/>
        </p:nvSpPr>
        <p:spPr>
          <a:xfrm>
            <a:off x="10313280" y="879242"/>
            <a:ext cx="1655277" cy="338554"/>
          </a:xfrm>
          <a:prstGeom prst="rect">
            <a:avLst/>
          </a:prstGeom>
          <a:noFill/>
        </p:spPr>
        <p:txBody>
          <a:bodyPr wrap="square" rtlCol="0">
            <a:spAutoFit/>
          </a:bodyPr>
          <a:lstStyle/>
          <a:p>
            <a:r>
              <a:rPr lang="da-DK" sz="1600" b="1" u="sng" dirty="0">
                <a:latin typeface="+mj-lt"/>
              </a:rPr>
              <a:t>Skriv et Opslag</a:t>
            </a:r>
          </a:p>
        </p:txBody>
      </p:sp>
      <p:sp>
        <p:nvSpPr>
          <p:cNvPr id="7" name="Tekstfelt 6">
            <a:extLst>
              <a:ext uri="{FF2B5EF4-FFF2-40B4-BE49-F238E27FC236}">
                <a16:creationId xmlns:a16="http://schemas.microsoft.com/office/drawing/2014/main" id="{3C604910-78EE-4E9C-A217-93D409E8839D}"/>
              </a:ext>
            </a:extLst>
          </p:cNvPr>
          <p:cNvSpPr txBox="1"/>
          <p:nvPr/>
        </p:nvSpPr>
        <p:spPr>
          <a:xfrm>
            <a:off x="4384911" y="4257162"/>
            <a:ext cx="1564339" cy="369332"/>
          </a:xfrm>
          <a:prstGeom prst="rect">
            <a:avLst/>
          </a:prstGeom>
          <a:noFill/>
        </p:spPr>
        <p:txBody>
          <a:bodyPr wrap="none" rtlCol="0">
            <a:spAutoFit/>
          </a:bodyPr>
          <a:lstStyle/>
          <a:p>
            <a:r>
              <a:rPr lang="da-DK" b="1" u="sng" dirty="0">
                <a:latin typeface="+mj-lt"/>
              </a:rPr>
              <a:t>Opslags’Tavlen</a:t>
            </a:r>
          </a:p>
        </p:txBody>
      </p:sp>
      <p:sp>
        <p:nvSpPr>
          <p:cNvPr id="8" name="Tekstfelt 7">
            <a:extLst>
              <a:ext uri="{FF2B5EF4-FFF2-40B4-BE49-F238E27FC236}">
                <a16:creationId xmlns:a16="http://schemas.microsoft.com/office/drawing/2014/main" id="{FAE3DAAA-4798-4E38-8F59-B7A4D1636FFC}"/>
              </a:ext>
            </a:extLst>
          </p:cNvPr>
          <p:cNvSpPr txBox="1"/>
          <p:nvPr/>
        </p:nvSpPr>
        <p:spPr>
          <a:xfrm>
            <a:off x="6467934" y="4257162"/>
            <a:ext cx="1349985" cy="369332"/>
          </a:xfrm>
          <a:prstGeom prst="rect">
            <a:avLst/>
          </a:prstGeom>
          <a:noFill/>
        </p:spPr>
        <p:txBody>
          <a:bodyPr wrap="none" rtlCol="0">
            <a:spAutoFit/>
          </a:bodyPr>
          <a:lstStyle/>
          <a:p>
            <a:r>
              <a:rPr lang="da-DK" b="1" u="sng" dirty="0">
                <a:latin typeface="+mj-lt"/>
              </a:rPr>
              <a:t>Forbrugeren</a:t>
            </a:r>
          </a:p>
        </p:txBody>
      </p:sp>
      <p:sp>
        <p:nvSpPr>
          <p:cNvPr id="9" name="Tekstfelt 8">
            <a:extLst>
              <a:ext uri="{FF2B5EF4-FFF2-40B4-BE49-F238E27FC236}">
                <a16:creationId xmlns:a16="http://schemas.microsoft.com/office/drawing/2014/main" id="{786F0258-EC3F-4CDA-A350-29B159674CFE}"/>
              </a:ext>
            </a:extLst>
          </p:cNvPr>
          <p:cNvSpPr txBox="1"/>
          <p:nvPr/>
        </p:nvSpPr>
        <p:spPr>
          <a:xfrm>
            <a:off x="4266313" y="1297956"/>
            <a:ext cx="7694141" cy="36933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lang="da-DK" u="sng" dirty="0"/>
              <a:t>-----------------------------------------------------------------------------------------------------------</a:t>
            </a:r>
          </a:p>
        </p:txBody>
      </p:sp>
      <p:sp>
        <p:nvSpPr>
          <p:cNvPr id="10" name="Tekstfelt 9">
            <a:extLst>
              <a:ext uri="{FF2B5EF4-FFF2-40B4-BE49-F238E27FC236}">
                <a16:creationId xmlns:a16="http://schemas.microsoft.com/office/drawing/2014/main" id="{55C93AF1-6F01-4E49-B091-63B2DB99D9ED}"/>
              </a:ext>
            </a:extLst>
          </p:cNvPr>
          <p:cNvSpPr txBox="1"/>
          <p:nvPr/>
        </p:nvSpPr>
        <p:spPr>
          <a:xfrm>
            <a:off x="8336604" y="4257162"/>
            <a:ext cx="1501821" cy="369332"/>
          </a:xfrm>
          <a:prstGeom prst="rect">
            <a:avLst/>
          </a:prstGeom>
          <a:noFill/>
        </p:spPr>
        <p:txBody>
          <a:bodyPr wrap="none" rtlCol="0">
            <a:spAutoFit/>
          </a:bodyPr>
          <a:lstStyle/>
          <a:p>
            <a:r>
              <a:rPr lang="da-DK" b="1" u="sng" dirty="0">
                <a:latin typeface="+mj-lt"/>
              </a:rPr>
              <a:t>Virksomheder</a:t>
            </a:r>
          </a:p>
        </p:txBody>
      </p:sp>
      <p:sp>
        <p:nvSpPr>
          <p:cNvPr id="11" name="Tekstfelt 10">
            <a:extLst>
              <a:ext uri="{FF2B5EF4-FFF2-40B4-BE49-F238E27FC236}">
                <a16:creationId xmlns:a16="http://schemas.microsoft.com/office/drawing/2014/main" id="{1984F7AA-563A-4BA6-9BF7-4BF8645791D1}"/>
              </a:ext>
            </a:extLst>
          </p:cNvPr>
          <p:cNvSpPr txBox="1"/>
          <p:nvPr/>
        </p:nvSpPr>
        <p:spPr>
          <a:xfrm>
            <a:off x="10231519" y="4257162"/>
            <a:ext cx="1564339" cy="369332"/>
          </a:xfrm>
          <a:prstGeom prst="rect">
            <a:avLst/>
          </a:prstGeom>
          <a:noFill/>
        </p:spPr>
        <p:txBody>
          <a:bodyPr wrap="none" rtlCol="0">
            <a:spAutoFit/>
          </a:bodyPr>
          <a:lstStyle/>
          <a:p>
            <a:r>
              <a:rPr lang="da-DK" b="1" u="sng" dirty="0">
                <a:latin typeface="+mj-lt"/>
              </a:rPr>
              <a:t>Organisationen</a:t>
            </a:r>
          </a:p>
        </p:txBody>
      </p:sp>
      <p:sp>
        <p:nvSpPr>
          <p:cNvPr id="12" name="Tekstfelt 11">
            <a:extLst>
              <a:ext uri="{FF2B5EF4-FFF2-40B4-BE49-F238E27FC236}">
                <a16:creationId xmlns:a16="http://schemas.microsoft.com/office/drawing/2014/main" id="{B686D9D0-CC94-4C3C-8529-A5448ACE70E9}"/>
              </a:ext>
            </a:extLst>
          </p:cNvPr>
          <p:cNvSpPr txBox="1"/>
          <p:nvPr/>
        </p:nvSpPr>
        <p:spPr>
          <a:xfrm>
            <a:off x="5676596" y="6208082"/>
            <a:ext cx="4192558" cy="276999"/>
          </a:xfrm>
          <a:prstGeom prst="rect">
            <a:avLst/>
          </a:prstGeom>
          <a:noFill/>
        </p:spPr>
        <p:txBody>
          <a:bodyPr wrap="none" rtlCol="0">
            <a:spAutoFit/>
          </a:bodyPr>
          <a:lstStyle/>
          <a:p>
            <a:r>
              <a:rPr lang="da-DK" sz="1200" b="1" dirty="0">
                <a:solidFill>
                  <a:srgbClr val="080808"/>
                </a:solidFill>
                <a:effectLst/>
                <a:latin typeface="+mj-lt"/>
              </a:rPr>
              <a:t>Copyright © 2021 • </a:t>
            </a:r>
            <a:r>
              <a:rPr lang="en-GB" sz="1200" b="1" dirty="0">
                <a:solidFill>
                  <a:srgbClr val="080808"/>
                </a:solidFill>
                <a:effectLst/>
                <a:latin typeface="+mj-lt"/>
              </a:rPr>
              <a:t>All rights reserved</a:t>
            </a:r>
            <a:r>
              <a:rPr lang="da-DK" sz="1200" b="1" dirty="0">
                <a:solidFill>
                  <a:srgbClr val="080808"/>
                </a:solidFill>
                <a:effectLst/>
                <a:latin typeface="+mj-lt"/>
              </a:rPr>
              <a:t> • Mathias - Jesper - Robert.</a:t>
            </a:r>
          </a:p>
        </p:txBody>
      </p:sp>
      <p:sp>
        <p:nvSpPr>
          <p:cNvPr id="22" name="Tekstfelt 21">
            <a:extLst>
              <a:ext uri="{FF2B5EF4-FFF2-40B4-BE49-F238E27FC236}">
                <a16:creationId xmlns:a16="http://schemas.microsoft.com/office/drawing/2014/main" id="{8490AAFA-4449-4F83-99FA-63212F3B8E02}"/>
              </a:ext>
            </a:extLst>
          </p:cNvPr>
          <p:cNvSpPr txBox="1"/>
          <p:nvPr/>
        </p:nvSpPr>
        <p:spPr>
          <a:xfrm>
            <a:off x="4266313" y="5541525"/>
            <a:ext cx="7694141" cy="36933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lang="da-DK" u="sng" dirty="0"/>
              <a:t>-----------------------------------------------------------------------------------------------------------</a:t>
            </a:r>
          </a:p>
        </p:txBody>
      </p:sp>
      <p:sp>
        <p:nvSpPr>
          <p:cNvPr id="24" name="Tekstfelt 23">
            <a:extLst>
              <a:ext uri="{FF2B5EF4-FFF2-40B4-BE49-F238E27FC236}">
                <a16:creationId xmlns:a16="http://schemas.microsoft.com/office/drawing/2014/main" id="{E90129A5-84A6-4B12-9184-D0161DD46A63}"/>
              </a:ext>
            </a:extLst>
          </p:cNvPr>
          <p:cNvSpPr txBox="1"/>
          <p:nvPr/>
        </p:nvSpPr>
        <p:spPr>
          <a:xfrm>
            <a:off x="4481952" y="6077547"/>
            <a:ext cx="673582" cy="338554"/>
          </a:xfrm>
          <a:prstGeom prst="rect">
            <a:avLst/>
          </a:prstGeom>
          <a:noFill/>
        </p:spPr>
        <p:txBody>
          <a:bodyPr wrap="none" rtlCol="0">
            <a:spAutoFit/>
          </a:bodyPr>
          <a:lstStyle/>
          <a:p>
            <a:r>
              <a:rPr lang="da-DK" sz="1600" b="1" u="sng" dirty="0">
                <a:latin typeface="+mj-lt"/>
              </a:rPr>
              <a:t>Home</a:t>
            </a:r>
          </a:p>
        </p:txBody>
      </p:sp>
      <p:sp>
        <p:nvSpPr>
          <p:cNvPr id="26" name="Tekstfelt 25">
            <a:extLst>
              <a:ext uri="{FF2B5EF4-FFF2-40B4-BE49-F238E27FC236}">
                <a16:creationId xmlns:a16="http://schemas.microsoft.com/office/drawing/2014/main" id="{721855F6-9989-45CB-8044-BC793A0943DB}"/>
              </a:ext>
            </a:extLst>
          </p:cNvPr>
          <p:cNvSpPr txBox="1"/>
          <p:nvPr/>
        </p:nvSpPr>
        <p:spPr>
          <a:xfrm>
            <a:off x="10313280" y="6077547"/>
            <a:ext cx="1655277" cy="338554"/>
          </a:xfrm>
          <a:prstGeom prst="rect">
            <a:avLst/>
          </a:prstGeom>
          <a:noFill/>
        </p:spPr>
        <p:txBody>
          <a:bodyPr wrap="square" rtlCol="0">
            <a:spAutoFit/>
          </a:bodyPr>
          <a:lstStyle/>
          <a:p>
            <a:r>
              <a:rPr lang="da-DK" sz="1600" b="1" u="sng" dirty="0">
                <a:latin typeface="+mj-lt"/>
              </a:rPr>
              <a:t>Skriv et Opslag</a:t>
            </a:r>
          </a:p>
        </p:txBody>
      </p:sp>
    </p:spTree>
    <p:extLst>
      <p:ext uri="{BB962C8B-B14F-4D97-AF65-F5344CB8AC3E}">
        <p14:creationId xmlns:p14="http://schemas.microsoft.com/office/powerpoint/2010/main" val="2399679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4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4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4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Rectangle 5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7A5CAC3-7047-4BA3-BAAA-D880681B481D}"/>
              </a:ext>
            </a:extLst>
          </p:cNvPr>
          <p:cNvSpPr>
            <a:spLocks noGrp="1"/>
          </p:cNvSpPr>
          <p:nvPr>
            <p:ph type="title"/>
          </p:nvPr>
        </p:nvSpPr>
        <p:spPr>
          <a:xfrm>
            <a:off x="466722" y="586855"/>
            <a:ext cx="3201366" cy="3387497"/>
          </a:xfrm>
          <a:effectLst>
            <a:outerShdw blurRad="50800" dist="38100" dir="2700000" algn="tl" rotWithShape="0">
              <a:prstClr val="black">
                <a:alpha val="40000"/>
              </a:prstClr>
            </a:outerShdw>
          </a:effectLst>
        </p:spPr>
        <p:txBody>
          <a:bodyPr numCol="2" anchor="b">
            <a:normAutofit/>
          </a:bodyPr>
          <a:lstStyle/>
          <a:p>
            <a:r>
              <a:rPr lang="da-DK" sz="2200" b="1" dirty="0">
                <a:solidFill>
                  <a:srgbClr val="FFFFFF"/>
                </a:solidFill>
              </a:rPr>
              <a:t>Til forbrugeren.</a:t>
            </a:r>
            <a:br>
              <a:rPr lang="da-DK" sz="2200" b="1" dirty="0">
                <a:solidFill>
                  <a:srgbClr val="FFFFFF"/>
                </a:solidFill>
              </a:rPr>
            </a:br>
            <a:br>
              <a:rPr lang="da-DK" sz="2200" b="1" dirty="0">
                <a:solidFill>
                  <a:srgbClr val="FFFFFF"/>
                </a:solidFill>
              </a:rPr>
            </a:br>
            <a:br>
              <a:rPr lang="da-DK" sz="2200" b="1" dirty="0">
                <a:solidFill>
                  <a:srgbClr val="FFFFFF"/>
                </a:solidFill>
              </a:rPr>
            </a:br>
            <a:br>
              <a:rPr lang="da-DK" sz="2200" b="1" dirty="0">
                <a:solidFill>
                  <a:srgbClr val="FFFFFF"/>
                </a:solidFill>
              </a:rPr>
            </a:br>
            <a:endParaRPr lang="da-DK" sz="2200" dirty="0">
              <a:solidFill>
                <a:srgbClr val="FFFFFF"/>
              </a:solidFill>
            </a:endParaRPr>
          </a:p>
        </p:txBody>
      </p:sp>
      <p:pic>
        <p:nvPicPr>
          <p:cNvPr id="1026" name="Picture 2" descr="pic of family shopping">
            <a:extLst>
              <a:ext uri="{FF2B5EF4-FFF2-40B4-BE49-F238E27FC236}">
                <a16:creationId xmlns:a16="http://schemas.microsoft.com/office/drawing/2014/main" id="{481A9C74-D482-4E18-81F8-C2EFABC942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11331" y="1848505"/>
            <a:ext cx="7072543" cy="4715028"/>
          </a:xfrm>
          <a:prstGeom prst="rect">
            <a:avLst/>
          </a:prstGeom>
          <a:noFill/>
          <a:extLst>
            <a:ext uri="{909E8E84-426E-40DD-AFC4-6F175D3DCCD1}">
              <a14:hiddenFill xmlns:a14="http://schemas.microsoft.com/office/drawing/2010/main">
                <a:solidFill>
                  <a:srgbClr val="FFFFFF"/>
                </a:solidFill>
              </a14:hiddenFill>
            </a:ext>
          </a:extLst>
        </p:spPr>
      </p:pic>
      <p:sp>
        <p:nvSpPr>
          <p:cNvPr id="17" name="Tekstfelt 16">
            <a:extLst>
              <a:ext uri="{FF2B5EF4-FFF2-40B4-BE49-F238E27FC236}">
                <a16:creationId xmlns:a16="http://schemas.microsoft.com/office/drawing/2014/main" id="{AD319C7E-D70D-4096-86CD-40EB48355C9F}"/>
              </a:ext>
            </a:extLst>
          </p:cNvPr>
          <p:cNvSpPr txBox="1"/>
          <p:nvPr/>
        </p:nvSpPr>
        <p:spPr>
          <a:xfrm>
            <a:off x="4542895" y="294467"/>
            <a:ext cx="7140979" cy="584775"/>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da-DK" sz="3200" b="1" dirty="0">
                <a:latin typeface="+mj-lt"/>
              </a:rPr>
              <a:t>Mad ‘For 'resten.</a:t>
            </a:r>
            <a:endParaRPr lang="da-DK" sz="3200" dirty="0">
              <a:latin typeface="+mj-lt"/>
            </a:endParaRPr>
          </a:p>
        </p:txBody>
      </p:sp>
      <p:sp>
        <p:nvSpPr>
          <p:cNvPr id="19" name="Tekstfelt 18">
            <a:extLst>
              <a:ext uri="{FF2B5EF4-FFF2-40B4-BE49-F238E27FC236}">
                <a16:creationId xmlns:a16="http://schemas.microsoft.com/office/drawing/2014/main" id="{72B9376C-A07A-4A69-93FB-91EE2559AD06}"/>
              </a:ext>
            </a:extLst>
          </p:cNvPr>
          <p:cNvSpPr txBox="1"/>
          <p:nvPr/>
        </p:nvSpPr>
        <p:spPr>
          <a:xfrm>
            <a:off x="4905054" y="1184706"/>
            <a:ext cx="6167336" cy="369332"/>
          </a:xfrm>
          <a:prstGeom prst="rect">
            <a:avLst/>
          </a:prstGeom>
          <a:noFill/>
        </p:spPr>
        <p:txBody>
          <a:bodyPr wrap="square">
            <a:spAutoFit/>
          </a:bodyPr>
          <a:lstStyle/>
          <a:p>
            <a:pPr algn="ctr"/>
            <a:r>
              <a:rPr lang="da-DK" sz="1800" b="1" dirty="0">
                <a:effectLst/>
                <a:latin typeface="Calibri Light" panose="020F0302020204030204" pitchFamily="34" charset="0"/>
              </a:rPr>
              <a:t>RÅD TIL MINDRE MADSPILD</a:t>
            </a:r>
            <a:endParaRPr lang="da-DK" b="1" dirty="0"/>
          </a:p>
        </p:txBody>
      </p:sp>
    </p:spTree>
    <p:extLst>
      <p:ext uri="{BB962C8B-B14F-4D97-AF65-F5344CB8AC3E}">
        <p14:creationId xmlns:p14="http://schemas.microsoft.com/office/powerpoint/2010/main" val="2658666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4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Rectangle 5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7A5CAC3-7047-4BA3-BAAA-D880681B481D}"/>
              </a:ext>
            </a:extLst>
          </p:cNvPr>
          <p:cNvSpPr>
            <a:spLocks noGrp="1"/>
          </p:cNvSpPr>
          <p:nvPr>
            <p:ph type="title"/>
          </p:nvPr>
        </p:nvSpPr>
        <p:spPr>
          <a:xfrm>
            <a:off x="466722" y="586855"/>
            <a:ext cx="3201366" cy="3387497"/>
          </a:xfrm>
          <a:effectLst>
            <a:outerShdw blurRad="50800" dist="38100" dir="2700000" algn="tl" rotWithShape="0">
              <a:prstClr val="black">
                <a:alpha val="40000"/>
              </a:prstClr>
            </a:outerShdw>
          </a:effectLst>
        </p:spPr>
        <p:txBody>
          <a:bodyPr numCol="2" anchor="b">
            <a:normAutofit/>
          </a:bodyPr>
          <a:lstStyle/>
          <a:p>
            <a:r>
              <a:rPr lang="da-DK" sz="1900" b="1" dirty="0">
                <a:solidFill>
                  <a:srgbClr val="FFFFFF"/>
                </a:solidFill>
              </a:rPr>
              <a:t>Til  Virksomheden.</a:t>
            </a:r>
            <a:br>
              <a:rPr lang="da-DK" sz="1900" b="1" dirty="0">
                <a:solidFill>
                  <a:srgbClr val="FFFFFF"/>
                </a:solidFill>
              </a:rPr>
            </a:br>
            <a:br>
              <a:rPr lang="da-DK" sz="1900" b="1" dirty="0">
                <a:solidFill>
                  <a:srgbClr val="FFFFFF"/>
                </a:solidFill>
              </a:rPr>
            </a:br>
            <a:br>
              <a:rPr lang="da-DK" sz="1900" b="1" dirty="0">
                <a:solidFill>
                  <a:srgbClr val="FFFFFF"/>
                </a:solidFill>
              </a:rPr>
            </a:br>
            <a:br>
              <a:rPr lang="da-DK" sz="1900" b="1" dirty="0">
                <a:solidFill>
                  <a:srgbClr val="FFFFFF"/>
                </a:solidFill>
              </a:rPr>
            </a:br>
            <a:br>
              <a:rPr lang="da-DK" sz="1900" b="1" dirty="0">
                <a:solidFill>
                  <a:srgbClr val="FFFFFF"/>
                </a:solidFill>
              </a:rPr>
            </a:br>
            <a:endParaRPr lang="da-DK" sz="1900" dirty="0">
              <a:solidFill>
                <a:srgbClr val="FFFFFF"/>
              </a:solidFill>
            </a:endParaRPr>
          </a:p>
        </p:txBody>
      </p:sp>
      <p:pic>
        <p:nvPicPr>
          <p:cNvPr id="2054" name="Picture 6" descr="restaurant/kitchen pic">
            <a:extLst>
              <a:ext uri="{FF2B5EF4-FFF2-40B4-BE49-F238E27FC236}">
                <a16:creationId xmlns:a16="http://schemas.microsoft.com/office/drawing/2014/main" id="{5DA70B8B-D087-4E4C-BCCD-FFC2E56910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23348" y="1760239"/>
            <a:ext cx="7061639" cy="4707759"/>
          </a:xfrm>
          <a:prstGeom prst="rect">
            <a:avLst/>
          </a:prstGeom>
          <a:noFill/>
          <a:extLst>
            <a:ext uri="{909E8E84-426E-40DD-AFC4-6F175D3DCCD1}">
              <a14:hiddenFill xmlns:a14="http://schemas.microsoft.com/office/drawing/2010/main">
                <a:solidFill>
                  <a:srgbClr val="FFFFFF"/>
                </a:solidFill>
              </a14:hiddenFill>
            </a:ext>
          </a:extLst>
        </p:spPr>
      </p:pic>
      <p:sp>
        <p:nvSpPr>
          <p:cNvPr id="11" name="Tekstfelt 10">
            <a:extLst>
              <a:ext uri="{FF2B5EF4-FFF2-40B4-BE49-F238E27FC236}">
                <a16:creationId xmlns:a16="http://schemas.microsoft.com/office/drawing/2014/main" id="{42D82CBD-498F-48AA-BF3F-F235B99E3FF5}"/>
              </a:ext>
            </a:extLst>
          </p:cNvPr>
          <p:cNvSpPr txBox="1"/>
          <p:nvPr/>
        </p:nvSpPr>
        <p:spPr>
          <a:xfrm>
            <a:off x="4517029" y="294467"/>
            <a:ext cx="7140979" cy="584775"/>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da-DK" sz="3200" b="1" dirty="0">
                <a:latin typeface="+mj-lt"/>
              </a:rPr>
              <a:t>Mad ‘For 'resten.</a:t>
            </a:r>
            <a:endParaRPr lang="da-DK" sz="3200" dirty="0">
              <a:latin typeface="+mj-lt"/>
            </a:endParaRPr>
          </a:p>
        </p:txBody>
      </p:sp>
    </p:spTree>
    <p:extLst>
      <p:ext uri="{BB962C8B-B14F-4D97-AF65-F5344CB8AC3E}">
        <p14:creationId xmlns:p14="http://schemas.microsoft.com/office/powerpoint/2010/main" val="2564610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4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Rectangle 5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7A5CAC3-7047-4BA3-BAAA-D880681B481D}"/>
              </a:ext>
            </a:extLst>
          </p:cNvPr>
          <p:cNvSpPr>
            <a:spLocks noGrp="1"/>
          </p:cNvSpPr>
          <p:nvPr>
            <p:ph type="title"/>
          </p:nvPr>
        </p:nvSpPr>
        <p:spPr>
          <a:xfrm>
            <a:off x="466722" y="586855"/>
            <a:ext cx="3201366" cy="3387497"/>
          </a:xfrm>
          <a:effectLst>
            <a:outerShdw blurRad="50800" dist="38100" dir="2700000" algn="tl" rotWithShape="0">
              <a:prstClr val="black">
                <a:alpha val="40000"/>
              </a:prstClr>
            </a:outerShdw>
          </a:effectLst>
        </p:spPr>
        <p:txBody>
          <a:bodyPr numCol="2" anchor="b">
            <a:normAutofit/>
          </a:bodyPr>
          <a:lstStyle/>
          <a:p>
            <a:r>
              <a:rPr lang="da-DK" sz="1900" b="1" dirty="0">
                <a:solidFill>
                  <a:srgbClr val="FFFFFF"/>
                </a:solidFill>
              </a:rPr>
              <a:t>Til  Organisationen.</a:t>
            </a:r>
            <a:br>
              <a:rPr lang="da-DK" sz="1900" b="1" dirty="0">
                <a:solidFill>
                  <a:srgbClr val="FFFFFF"/>
                </a:solidFill>
              </a:rPr>
            </a:br>
            <a:br>
              <a:rPr lang="da-DK" sz="1900" b="1" dirty="0">
                <a:solidFill>
                  <a:srgbClr val="FFFFFF"/>
                </a:solidFill>
              </a:rPr>
            </a:br>
            <a:br>
              <a:rPr lang="da-DK" sz="1900" b="1" dirty="0">
                <a:solidFill>
                  <a:srgbClr val="FFFFFF"/>
                </a:solidFill>
              </a:rPr>
            </a:br>
            <a:br>
              <a:rPr lang="da-DK" sz="1900" b="1" dirty="0">
                <a:solidFill>
                  <a:srgbClr val="FFFFFF"/>
                </a:solidFill>
              </a:rPr>
            </a:br>
            <a:br>
              <a:rPr lang="da-DK" sz="1900" b="1" dirty="0">
                <a:solidFill>
                  <a:srgbClr val="FFFFFF"/>
                </a:solidFill>
              </a:rPr>
            </a:br>
            <a:br>
              <a:rPr lang="da-DK" sz="1900" b="1" dirty="0">
                <a:solidFill>
                  <a:srgbClr val="FFFFFF"/>
                </a:solidFill>
              </a:rPr>
            </a:br>
            <a:endParaRPr lang="da-DK" sz="1900" dirty="0">
              <a:solidFill>
                <a:srgbClr val="FFFFFF"/>
              </a:solidFill>
            </a:endParaRPr>
          </a:p>
        </p:txBody>
      </p:sp>
      <p:pic>
        <p:nvPicPr>
          <p:cNvPr id="3074" name="Picture 2" descr="help organisation pic">
            <a:extLst>
              <a:ext uri="{FF2B5EF4-FFF2-40B4-BE49-F238E27FC236}">
                <a16:creationId xmlns:a16="http://schemas.microsoft.com/office/drawing/2014/main" id="{9025D6BC-592B-4163-B6E7-50DBCD5A97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84298" y="1650500"/>
            <a:ext cx="7140979" cy="4761067"/>
          </a:xfrm>
          <a:prstGeom prst="rect">
            <a:avLst/>
          </a:prstGeom>
          <a:noFill/>
          <a:extLst>
            <a:ext uri="{909E8E84-426E-40DD-AFC4-6F175D3DCCD1}">
              <a14:hiddenFill xmlns:a14="http://schemas.microsoft.com/office/drawing/2010/main">
                <a:solidFill>
                  <a:srgbClr val="FFFFFF"/>
                </a:solidFill>
              </a14:hiddenFill>
            </a:ext>
          </a:extLst>
        </p:spPr>
      </p:pic>
      <p:sp>
        <p:nvSpPr>
          <p:cNvPr id="11" name="Tekstfelt 10">
            <a:extLst>
              <a:ext uri="{FF2B5EF4-FFF2-40B4-BE49-F238E27FC236}">
                <a16:creationId xmlns:a16="http://schemas.microsoft.com/office/drawing/2014/main" id="{40D22C55-3D8F-410A-A083-32DF91056411}"/>
              </a:ext>
            </a:extLst>
          </p:cNvPr>
          <p:cNvSpPr txBox="1"/>
          <p:nvPr/>
        </p:nvSpPr>
        <p:spPr>
          <a:xfrm>
            <a:off x="4584299" y="219000"/>
            <a:ext cx="7140979" cy="584775"/>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da-DK" sz="3200" b="1" dirty="0">
                <a:latin typeface="+mj-lt"/>
              </a:rPr>
              <a:t>Mad ‘For 'resten.</a:t>
            </a:r>
            <a:endParaRPr lang="da-DK" sz="3200" dirty="0">
              <a:latin typeface="+mj-lt"/>
            </a:endParaRPr>
          </a:p>
        </p:txBody>
      </p:sp>
    </p:spTree>
    <p:extLst>
      <p:ext uri="{BB962C8B-B14F-4D97-AF65-F5344CB8AC3E}">
        <p14:creationId xmlns:p14="http://schemas.microsoft.com/office/powerpoint/2010/main" val="3562430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4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Rectangle 5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7A5CAC3-7047-4BA3-BAAA-D880681B481D}"/>
              </a:ext>
            </a:extLst>
          </p:cNvPr>
          <p:cNvSpPr>
            <a:spLocks noGrp="1"/>
          </p:cNvSpPr>
          <p:nvPr>
            <p:ph type="title"/>
          </p:nvPr>
        </p:nvSpPr>
        <p:spPr>
          <a:xfrm>
            <a:off x="466722" y="586855"/>
            <a:ext cx="3201366" cy="3387497"/>
          </a:xfrm>
          <a:effectLst>
            <a:outerShdw blurRad="50800" dist="38100" dir="2700000" algn="tl" rotWithShape="0">
              <a:prstClr val="black">
                <a:alpha val="40000"/>
              </a:prstClr>
            </a:outerShdw>
          </a:effectLst>
        </p:spPr>
        <p:txBody>
          <a:bodyPr numCol="2" anchor="b">
            <a:normAutofit/>
          </a:bodyPr>
          <a:lstStyle/>
          <a:p>
            <a:r>
              <a:rPr lang="da-DK" sz="2000" b="1" dirty="0">
                <a:solidFill>
                  <a:schemeClr val="bg1"/>
                </a:solidFill>
              </a:rPr>
              <a:t>Opslags‘Tavlen</a:t>
            </a:r>
            <a:br>
              <a:rPr lang="da-DK" sz="1900" b="1" dirty="0">
                <a:solidFill>
                  <a:srgbClr val="FFFFFF"/>
                </a:solidFill>
              </a:rPr>
            </a:br>
            <a:br>
              <a:rPr lang="da-DK" sz="1900" b="1" dirty="0">
                <a:solidFill>
                  <a:srgbClr val="FFFFFF"/>
                </a:solidFill>
              </a:rPr>
            </a:br>
            <a:br>
              <a:rPr lang="da-DK" sz="1900" b="1" dirty="0">
                <a:solidFill>
                  <a:srgbClr val="FFFFFF"/>
                </a:solidFill>
              </a:rPr>
            </a:br>
            <a:br>
              <a:rPr lang="da-DK" sz="1900" b="1" dirty="0">
                <a:solidFill>
                  <a:srgbClr val="FFFFFF"/>
                </a:solidFill>
              </a:rPr>
            </a:br>
            <a:br>
              <a:rPr lang="da-DK" sz="1900" b="1" dirty="0">
                <a:solidFill>
                  <a:srgbClr val="FFFFFF"/>
                </a:solidFill>
              </a:rPr>
            </a:br>
            <a:br>
              <a:rPr lang="da-DK" sz="1900" b="1" dirty="0">
                <a:solidFill>
                  <a:srgbClr val="FFFFFF"/>
                </a:solidFill>
              </a:rPr>
            </a:br>
            <a:endParaRPr lang="da-DK" sz="1900" dirty="0">
              <a:solidFill>
                <a:srgbClr val="FFFFFF"/>
              </a:solidFill>
            </a:endParaRPr>
          </a:p>
        </p:txBody>
      </p:sp>
      <p:sp>
        <p:nvSpPr>
          <p:cNvPr id="12" name="Tekstfelt 11">
            <a:extLst>
              <a:ext uri="{FF2B5EF4-FFF2-40B4-BE49-F238E27FC236}">
                <a16:creationId xmlns:a16="http://schemas.microsoft.com/office/drawing/2014/main" id="{8D8BCF31-62F3-4557-AAB4-2DAEFC2A02A6}"/>
              </a:ext>
            </a:extLst>
          </p:cNvPr>
          <p:cNvSpPr txBox="1"/>
          <p:nvPr/>
        </p:nvSpPr>
        <p:spPr>
          <a:xfrm>
            <a:off x="4137858" y="2785280"/>
            <a:ext cx="8054142" cy="3754874"/>
          </a:xfrm>
          <a:prstGeom prst="rect">
            <a:avLst/>
          </a:prstGeom>
          <a:noFill/>
        </p:spPr>
        <p:txBody>
          <a:bodyPr wrap="square" numCol="1" rtlCol="0">
            <a:spAutoFit/>
          </a:bodyPr>
          <a:lstStyle/>
          <a:p>
            <a:pPr marL="285750" indent="-285750" fontAlgn="ctr">
              <a:buFont typeface="Wingdings" panose="05000000000000000000" pitchFamily="2" charset="2"/>
              <a:buChar char="q"/>
            </a:pPr>
            <a:r>
              <a:rPr lang="da-DK" sz="1600" b="1" dirty="0">
                <a:solidFill>
                  <a:srgbClr val="000000"/>
                </a:solidFill>
                <a:effectLst/>
                <a:latin typeface="+mj-lt"/>
              </a:rPr>
              <a:t>Opslagstavlen er en prototype.</a:t>
            </a:r>
          </a:p>
          <a:p>
            <a:pPr marL="742950" lvl="1" indent="-285750" rtl="0" fontAlgn="ctr">
              <a:spcBef>
                <a:spcPts val="0"/>
              </a:spcBef>
              <a:spcAft>
                <a:spcPts val="0"/>
              </a:spcAft>
              <a:buFont typeface="Wingdings" panose="05000000000000000000" pitchFamily="2" charset="2"/>
              <a:buChar char="q"/>
            </a:pPr>
            <a:endParaRPr lang="da-DK" sz="1400" dirty="0">
              <a:effectLst/>
              <a:latin typeface="+mj-lt"/>
            </a:endParaRPr>
          </a:p>
          <a:p>
            <a:pPr marL="285750" indent="-285750" fontAlgn="ctr">
              <a:buFont typeface="Wingdings" panose="05000000000000000000" pitchFamily="2" charset="2"/>
              <a:buChar char="§"/>
            </a:pPr>
            <a:r>
              <a:rPr lang="da-DK" sz="1600" dirty="0">
                <a:solidFill>
                  <a:srgbClr val="000000"/>
                </a:solidFill>
                <a:effectLst/>
                <a:latin typeface="+mj-lt"/>
              </a:rPr>
              <a:t>Brugerne skal kunne dele deres viden om madspild (Artikler, Madopskrifter etc.) </a:t>
            </a:r>
          </a:p>
          <a:p>
            <a:pPr fontAlgn="ctr"/>
            <a:endParaRPr lang="da-DK" sz="1600" dirty="0">
              <a:effectLst/>
              <a:latin typeface="+mj-lt"/>
            </a:endParaRPr>
          </a:p>
          <a:p>
            <a:pPr marL="285750" indent="-285750" fontAlgn="ctr">
              <a:buFont typeface="Wingdings" panose="05000000000000000000" pitchFamily="2" charset="2"/>
              <a:buChar char="§"/>
            </a:pPr>
            <a:r>
              <a:rPr lang="da-DK" sz="1600" dirty="0">
                <a:solidFill>
                  <a:srgbClr val="000000"/>
                </a:solidFill>
                <a:effectLst/>
                <a:latin typeface="+mj-lt"/>
              </a:rPr>
              <a:t>Feedback = Når man er i gang med at oprette et post bliver der givet required </a:t>
            </a:r>
            <a:r>
              <a:rPr lang="da-DK" sz="1600" dirty="0" err="1">
                <a:solidFill>
                  <a:srgbClr val="000000"/>
                </a:solidFill>
                <a:effectLst/>
                <a:latin typeface="+mj-lt"/>
              </a:rPr>
              <a:t>fields</a:t>
            </a:r>
            <a:r>
              <a:rPr lang="da-DK" sz="1600" dirty="0">
                <a:solidFill>
                  <a:srgbClr val="000000"/>
                </a:solidFill>
                <a:effectLst/>
                <a:latin typeface="+mj-lt"/>
              </a:rPr>
              <a:t> hvis de ikke er fyldt ud. Når et post er opfyldt bliver brugeren sendt videre til en “succes” side. (God skik som vi har lært hos Benjamin)</a:t>
            </a:r>
          </a:p>
          <a:p>
            <a:pPr marL="285750" indent="-285750" fontAlgn="ctr">
              <a:buFont typeface="Wingdings" panose="05000000000000000000" pitchFamily="2" charset="2"/>
              <a:buChar char="§"/>
            </a:pPr>
            <a:endParaRPr lang="da-DK" sz="1600" dirty="0">
              <a:effectLst/>
              <a:latin typeface="+mj-lt"/>
            </a:endParaRPr>
          </a:p>
          <a:p>
            <a:pPr marL="285750" indent="-285750" fontAlgn="ctr">
              <a:buFont typeface="Wingdings" panose="05000000000000000000" pitchFamily="2" charset="2"/>
              <a:buChar char="§"/>
            </a:pPr>
            <a:r>
              <a:rPr lang="da-DK" sz="1600" dirty="0">
                <a:solidFill>
                  <a:srgbClr val="000000"/>
                </a:solidFill>
                <a:effectLst/>
                <a:latin typeface="+mj-lt"/>
              </a:rPr>
              <a:t>Opslagstavlen skulle måske skiftes ud med et “Social-Media Feed” som viser hashtags fra Twitter, Instagram etc. </a:t>
            </a:r>
          </a:p>
          <a:p>
            <a:pPr marL="285750" indent="-285750" fontAlgn="ctr">
              <a:buFont typeface="Wingdings" panose="05000000000000000000" pitchFamily="2" charset="2"/>
              <a:buChar char="§"/>
            </a:pPr>
            <a:endParaRPr lang="da-DK" sz="1600" dirty="0">
              <a:effectLst/>
              <a:latin typeface="+mj-lt"/>
            </a:endParaRPr>
          </a:p>
          <a:p>
            <a:pPr marL="285750" indent="-285750" fontAlgn="ctr">
              <a:buFont typeface="Wingdings" panose="05000000000000000000" pitchFamily="2" charset="2"/>
              <a:buChar char="§"/>
            </a:pPr>
            <a:r>
              <a:rPr lang="da-DK" sz="1600" dirty="0">
                <a:solidFill>
                  <a:srgbClr val="000000"/>
                </a:solidFill>
                <a:effectLst/>
                <a:latin typeface="+mj-lt"/>
              </a:rPr>
              <a:t>Brugere ville i stedet for bruge bestemte Hashtag tilknyttet For Mad’Resten som ville blive vist her. </a:t>
            </a:r>
          </a:p>
          <a:p>
            <a:pPr marL="285750" indent="-285750" fontAlgn="ctr">
              <a:buFont typeface="Wingdings" panose="05000000000000000000" pitchFamily="2" charset="2"/>
              <a:buChar char="§"/>
            </a:pPr>
            <a:endParaRPr lang="da-DK" sz="1600" dirty="0">
              <a:solidFill>
                <a:srgbClr val="000000"/>
              </a:solidFill>
              <a:effectLst/>
              <a:latin typeface="+mj-lt"/>
            </a:endParaRPr>
          </a:p>
          <a:p>
            <a:pPr marL="285750" indent="-285750" fontAlgn="ctr">
              <a:buFont typeface="Wingdings" panose="05000000000000000000" pitchFamily="2" charset="2"/>
              <a:buChar char="§"/>
            </a:pPr>
            <a:r>
              <a:rPr lang="da-DK" sz="1600" dirty="0">
                <a:solidFill>
                  <a:srgbClr val="000000"/>
                </a:solidFill>
                <a:effectLst/>
                <a:latin typeface="+mj-lt"/>
              </a:rPr>
              <a:t>Derefter ville der være mulighed for at bruger kan klikke på hvilke hashtag der skal vises.</a:t>
            </a:r>
            <a:endParaRPr lang="da-DK" sz="1600" dirty="0">
              <a:effectLst/>
              <a:latin typeface="+mj-lt"/>
            </a:endParaRPr>
          </a:p>
        </p:txBody>
      </p:sp>
      <p:pic>
        <p:nvPicPr>
          <p:cNvPr id="13" name="Billede 12">
            <a:extLst>
              <a:ext uri="{FF2B5EF4-FFF2-40B4-BE49-F238E27FC236}">
                <a16:creationId xmlns:a16="http://schemas.microsoft.com/office/drawing/2014/main" id="{64EF2D2E-3BB0-4D12-8363-342CB92ED3D1}"/>
              </a:ext>
            </a:extLst>
          </p:cNvPr>
          <p:cNvPicPr>
            <a:picLocks noChangeAspect="1"/>
          </p:cNvPicPr>
          <p:nvPr/>
        </p:nvPicPr>
        <p:blipFill>
          <a:blip r:embed="rId2"/>
          <a:stretch>
            <a:fillRect/>
          </a:stretch>
        </p:blipFill>
        <p:spPr>
          <a:xfrm>
            <a:off x="6659824" y="1173709"/>
            <a:ext cx="2213611" cy="146997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4" name="Picture 2" descr="STOP MADSPILD og få fællesskabet tilbage - Future Navigator">
            <a:extLst>
              <a:ext uri="{FF2B5EF4-FFF2-40B4-BE49-F238E27FC236}">
                <a16:creationId xmlns:a16="http://schemas.microsoft.com/office/drawing/2014/main" id="{A4DE3FAB-A5E5-4190-9ADE-2396EF0DA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3181" y="1268654"/>
            <a:ext cx="2734419" cy="182474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5" name="Picture 4" descr="nem aftensmad | Familie Journal">
            <a:extLst>
              <a:ext uri="{FF2B5EF4-FFF2-40B4-BE49-F238E27FC236}">
                <a16:creationId xmlns:a16="http://schemas.microsoft.com/office/drawing/2014/main" id="{C44AA5D4-98D3-4408-9BB0-E16B428D14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154" y="1173709"/>
            <a:ext cx="1943924" cy="111218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16" name="Tekstfelt 15">
            <a:extLst>
              <a:ext uri="{FF2B5EF4-FFF2-40B4-BE49-F238E27FC236}">
                <a16:creationId xmlns:a16="http://schemas.microsoft.com/office/drawing/2014/main" id="{F53BEBFF-B67E-4F4A-AEDF-E0F8478326DF}"/>
              </a:ext>
            </a:extLst>
          </p:cNvPr>
          <p:cNvSpPr txBox="1"/>
          <p:nvPr/>
        </p:nvSpPr>
        <p:spPr>
          <a:xfrm>
            <a:off x="4542895" y="294467"/>
            <a:ext cx="7140979" cy="584775"/>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da-DK" sz="3200" b="1" dirty="0">
                <a:latin typeface="+mj-lt"/>
              </a:rPr>
              <a:t>Mad ‘For 'resten.</a:t>
            </a:r>
            <a:endParaRPr lang="da-DK" sz="3200" dirty="0">
              <a:latin typeface="+mj-lt"/>
            </a:endParaRPr>
          </a:p>
        </p:txBody>
      </p:sp>
    </p:spTree>
    <p:extLst>
      <p:ext uri="{BB962C8B-B14F-4D97-AF65-F5344CB8AC3E}">
        <p14:creationId xmlns:p14="http://schemas.microsoft.com/office/powerpoint/2010/main" val="2828191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Krydret tomatfad - af en rest steg">
            <a:extLst>
              <a:ext uri="{FF2B5EF4-FFF2-40B4-BE49-F238E27FC236}">
                <a16:creationId xmlns:a16="http://schemas.microsoft.com/office/drawing/2014/main" id="{E552444B-5ECC-4978-9FA6-01B213DE69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676"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3E5D5D4-C2F9-4432-9EA8-29E74B535FCC}"/>
              </a:ext>
            </a:extLst>
          </p:cNvPr>
          <p:cNvSpPr>
            <a:spLocks noGrp="1"/>
          </p:cNvSpPr>
          <p:nvPr>
            <p:ph type="title"/>
          </p:nvPr>
        </p:nvSpPr>
        <p:spPr>
          <a:xfrm>
            <a:off x="477981" y="942508"/>
            <a:ext cx="4023360" cy="3736495"/>
          </a:xfrm>
        </p:spPr>
        <p:txBody>
          <a:bodyPr vert="horz" lIns="91440" tIns="45720" rIns="91440" bIns="45720" rtlCol="0" anchor="b">
            <a:noAutofit/>
          </a:bodyPr>
          <a:lstStyle/>
          <a:p>
            <a:pPr marL="285750" marR="0" indent="-285750">
              <a:spcAft>
                <a:spcPts val="0"/>
              </a:spcAft>
              <a:buFont typeface="Wingdings" panose="05000000000000000000" pitchFamily="2" charset="2"/>
              <a:buChar char="ü"/>
            </a:pPr>
            <a:r>
              <a:rPr lang="da-DK" sz="1600" b="1" dirty="0">
                <a:effectLst/>
              </a:rPr>
              <a:t>Madspilds Opskrift.</a:t>
            </a:r>
            <a:br>
              <a:rPr lang="da-DK" sz="1600" b="1" dirty="0">
                <a:effectLst/>
              </a:rPr>
            </a:br>
            <a:r>
              <a:rPr lang="da-DK" sz="1600" b="1" dirty="0">
                <a:effectLst/>
              </a:rPr>
              <a:t>Krydret Tomat i fad.</a:t>
            </a:r>
            <a:br>
              <a:rPr lang="da-DK" sz="1600" b="1" dirty="0">
                <a:effectLst/>
              </a:rPr>
            </a:br>
            <a:r>
              <a:rPr lang="da-DK" sz="1200" dirty="0">
                <a:effectLst/>
              </a:rPr>
              <a:t>59 anmeldelser · 30 minutter · Giver 4 · Har du en rest kød fra dagen, så prøv denne ret i fad og det bliver sjovt at spise rester!</a:t>
            </a:r>
            <a:br>
              <a:rPr lang="da-DK" sz="1200" dirty="0">
                <a:effectLst/>
              </a:rPr>
            </a:br>
            <a:r>
              <a:rPr lang="da-DK" sz="1200" dirty="0">
                <a:effectLst/>
              </a:rPr>
              <a:t>12 ingredienser</a:t>
            </a:r>
            <a:br>
              <a:rPr lang="da-DK" sz="1200" dirty="0">
                <a:effectLst/>
              </a:rPr>
            </a:br>
            <a:br>
              <a:rPr lang="da-DK" sz="1200" dirty="0">
                <a:effectLst/>
              </a:rPr>
            </a:br>
            <a:r>
              <a:rPr lang="da-DK" sz="1200" dirty="0">
                <a:effectLst/>
              </a:rPr>
              <a:t>En rest afpudset steg, fx flæskestege, lammekølle eller oksesteg (ca. 300 g)</a:t>
            </a:r>
            <a:br>
              <a:rPr lang="da-DK" sz="1200" dirty="0">
                <a:effectLst/>
              </a:rPr>
            </a:br>
            <a:r>
              <a:rPr lang="da-DK" sz="1200" dirty="0">
                <a:effectLst/>
              </a:rPr>
              <a:t>1 bundt forårsløg i tynde ringe (ca. 100 g)</a:t>
            </a:r>
            <a:br>
              <a:rPr lang="da-DK" sz="1200" dirty="0">
                <a:effectLst/>
              </a:rPr>
            </a:br>
            <a:r>
              <a:rPr lang="da-DK" sz="1200" dirty="0">
                <a:effectLst/>
              </a:rPr>
              <a:t>½ dl hakkede friske basilikumblade</a:t>
            </a:r>
            <a:br>
              <a:rPr lang="da-DK" sz="1200" dirty="0">
                <a:effectLst/>
              </a:rPr>
            </a:br>
            <a:r>
              <a:rPr lang="da-DK" sz="1200" dirty="0">
                <a:effectLst/>
              </a:rPr>
              <a:t>175 g Karolines Køkken® Pasta- &amp; gratineringsost 30%</a:t>
            </a:r>
            <a:br>
              <a:rPr lang="da-DK" sz="1200" dirty="0">
                <a:effectLst/>
              </a:rPr>
            </a:br>
            <a:r>
              <a:rPr lang="da-DK" sz="1200" dirty="0">
                <a:effectLst/>
              </a:rPr>
              <a:t>1 dåse hakkede tomater</a:t>
            </a:r>
            <a:br>
              <a:rPr lang="da-DK" sz="1200" dirty="0">
                <a:effectLst/>
              </a:rPr>
            </a:br>
            <a:r>
              <a:rPr lang="da-DK" sz="1200" dirty="0">
                <a:effectLst/>
              </a:rPr>
              <a:t>1 rød peberfrugt i små tern</a:t>
            </a:r>
            <a:br>
              <a:rPr lang="da-DK" sz="1200" dirty="0">
                <a:effectLst/>
              </a:rPr>
            </a:br>
            <a:r>
              <a:rPr lang="da-DK" sz="1200" dirty="0">
                <a:effectLst/>
              </a:rPr>
              <a:t>2 finthakkede zittauerløg</a:t>
            </a:r>
            <a:br>
              <a:rPr lang="da-DK" sz="1200" dirty="0">
                <a:effectLst/>
              </a:rPr>
            </a:br>
            <a:r>
              <a:rPr lang="da-DK" sz="1200" dirty="0">
                <a:effectLst/>
              </a:rPr>
              <a:t>3 </a:t>
            </a:r>
            <a:r>
              <a:rPr lang="da-DK" sz="1200" dirty="0" err="1">
                <a:effectLst/>
              </a:rPr>
              <a:t>spsk</a:t>
            </a:r>
            <a:r>
              <a:rPr lang="da-DK" sz="1200" dirty="0">
                <a:effectLst/>
              </a:rPr>
              <a:t> sød chilisauce</a:t>
            </a:r>
            <a:br>
              <a:rPr lang="da-DK" sz="1200" dirty="0">
                <a:effectLst/>
              </a:rPr>
            </a:br>
            <a:r>
              <a:rPr lang="da-DK" sz="1200" dirty="0">
                <a:effectLst/>
              </a:rPr>
              <a:t>1 tsk groft salt</a:t>
            </a:r>
            <a:br>
              <a:rPr lang="da-DK" sz="1200" dirty="0">
                <a:effectLst/>
              </a:rPr>
            </a:br>
            <a:r>
              <a:rPr lang="da-DK" sz="1200" dirty="0">
                <a:effectLst/>
              </a:rPr>
              <a:t>75 g sorte og grønne oliven</a:t>
            </a:r>
            <a:br>
              <a:rPr lang="da-DK" sz="1200" dirty="0">
                <a:effectLst/>
              </a:rPr>
            </a:br>
            <a:r>
              <a:rPr lang="da-DK" sz="1200" dirty="0">
                <a:effectLst/>
              </a:rPr>
              <a:t>friske basilikumblade</a:t>
            </a:r>
            <a:br>
              <a:rPr lang="da-DK" sz="1200" dirty="0">
                <a:effectLst/>
              </a:rPr>
            </a:br>
            <a:r>
              <a:rPr lang="da-DK" sz="1200" dirty="0">
                <a:effectLst/>
              </a:rPr>
              <a:t>300 g tørret fuldkornsspaghetti</a:t>
            </a:r>
            <a:br>
              <a:rPr lang="da-DK" sz="1200" dirty="0">
                <a:effectLst/>
              </a:rPr>
            </a:br>
            <a:endParaRPr lang="da-DK" sz="1200" dirty="0"/>
          </a:p>
        </p:txBody>
      </p:sp>
      <p:sp>
        <p:nvSpPr>
          <p:cNvPr id="194" name="Rectangle 19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29889"/>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Brugerdefineret 1">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D8D8D8"/>
      </a:hlink>
      <a:folHlink>
        <a:srgbClr val="919191"/>
      </a:folHlink>
    </a:clrScheme>
    <a:fontScheme name="Office-t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1431</TotalTime>
  <Words>1515</Words>
  <Application>Microsoft Office PowerPoint</Application>
  <PresentationFormat>Widescreen</PresentationFormat>
  <Paragraphs>88</Paragraphs>
  <Slides>17</Slides>
  <Notes>0</Notes>
  <HiddenSlides>0</HiddenSlides>
  <MMClips>0</MMClips>
  <ScaleCrop>false</ScaleCrop>
  <HeadingPairs>
    <vt:vector size="6" baseType="variant">
      <vt:variant>
        <vt:lpstr>Benyttede skrifttyper</vt:lpstr>
      </vt:variant>
      <vt:variant>
        <vt:i4>5</vt:i4>
      </vt:variant>
      <vt:variant>
        <vt:lpstr>Tema</vt:lpstr>
      </vt:variant>
      <vt:variant>
        <vt:i4>1</vt:i4>
      </vt:variant>
      <vt:variant>
        <vt:lpstr>Slidetitler</vt:lpstr>
      </vt:variant>
      <vt:variant>
        <vt:i4>17</vt:i4>
      </vt:variant>
    </vt:vector>
  </HeadingPairs>
  <TitlesOfParts>
    <vt:vector size="23" baseType="lpstr">
      <vt:lpstr>Arial</vt:lpstr>
      <vt:lpstr>Arial</vt:lpstr>
      <vt:lpstr>Calibri</vt:lpstr>
      <vt:lpstr>Calibri Light</vt:lpstr>
      <vt:lpstr>Wingdings</vt:lpstr>
      <vt:lpstr>Office Theme</vt:lpstr>
      <vt:lpstr>For Mad ‘For 'resten. Hjemmesiden der giver et bud på hvordan du kan gøre en forskel.</vt:lpstr>
      <vt:lpstr>Intro Siden.      </vt:lpstr>
      <vt:lpstr>Usability. FURPS / FURPS+ og GRASP.      </vt:lpstr>
      <vt:lpstr>Index-siden.    </vt:lpstr>
      <vt:lpstr>Til forbrugeren.    </vt:lpstr>
      <vt:lpstr>Til  Virksomheden.     </vt:lpstr>
      <vt:lpstr>Til  Organisationen.      </vt:lpstr>
      <vt:lpstr>Opslags‘Tavlen      </vt:lpstr>
      <vt:lpstr>Madspilds Opskrift. Krydret Tomat i fad. 59 anmeldelser · 30 minutter · Giver 4 · Har du en rest kød fra dagen, så prøv denne ret i fad og det bliver sjovt at spise rester! 12 ingredienser  En rest afpudset steg, fx flæskestege, lammekølle eller oksesteg (ca. 300 g) 1 bundt forårsløg i tynde ringe (ca. 100 g) ½ dl hakkede friske basilikumblade 175 g Karolines Køkken® Pasta- &amp; gratineringsost 30% 1 dåse hakkede tomater 1 rød peberfrugt i små tern 2 finthakkede zittauerløg 3 spsk sød chilisauce 1 tsk groft salt 75 g sorte og grønne oliven friske basilikumblade 300 g tørret fuldkornsspaghetti </vt:lpstr>
      <vt:lpstr>For Mad 'resten.  Dette var en lille gennemgang af vores ideer til Hjemmesiden.  Vi stiler ikke mod et bestemt segment af befolkningen da Vi skal have alle med.  I deres tempo og ikke kun de resurse stærke politiske korrekte Spelt Boller.  Velkommen til!!!  </vt:lpstr>
      <vt:lpstr>Guerilla Testen. Kvalitetssikring.       </vt:lpstr>
      <vt:lpstr>PowerPoint-præsentation</vt:lpstr>
      <vt:lpstr>Yderligere Information. </vt:lpstr>
      <vt:lpstr>PowerPoint-præsentation</vt:lpstr>
      <vt:lpstr>      Heuristics Evaluation.    1. Visibility of system status  keep users informed. Provide feedback.   2. Match between system and the real world  Speak the users' language, with words.  Information appear in a natural and logical order.   3. User control and freedom  Provide a clearly marked "out" to leave. Support undo and redo.   4. Consistency and standards  Users should not have to wonder whether different words, situations, or actions mean the same thing.  Follow platform conventions.   5. Error prevention  Even better than good error messages is a careful design which prevents a problem from occurring in the first place.                 6. Recognition rather than recall  Make objects, actions, and options visible. Instructions for use of the system should be visible.  7. Flexibility and efficiency of use  Accelerators -- unseen by the novice user -- may often speed up the interaction for the expert user so that the system can cater to both inexperienced and experienced users.  Allow users to tailor frequent actions.    8. Aesthetic and minimalist design  Dialogues should not contain information which is irrelevant or rarely needed.       9. Help users recognize, diagnose, and recover from errors  Expressed in plain language. Precisely indicate the problem Constructively suggest a solution.    10. Help and documentation  Even though it is better if the system can be used without documentation, it may be necessary to provide help and documentation.        </vt:lpstr>
      <vt:lpstr>PowerPoint-præsentation</vt:lpstr>
      <vt:lpstr>For Mad 'resten.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For-madresten Hjemmesiden</dc:title>
  <dc:creator>Robert Witt Hansen</dc:creator>
  <cp:lastModifiedBy>Robert Witt Hansen</cp:lastModifiedBy>
  <cp:revision>76</cp:revision>
  <dcterms:created xsi:type="dcterms:W3CDTF">2021-03-21T16:57:39Z</dcterms:created>
  <dcterms:modified xsi:type="dcterms:W3CDTF">2021-03-25T18:58:30Z</dcterms:modified>
</cp:coreProperties>
</file>